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8" r:id="rId1"/>
  </p:sldMasterIdLst>
  <p:notesMasterIdLst>
    <p:notesMasterId r:id="rId11"/>
  </p:notesMasterIdLst>
  <p:sldIdLst>
    <p:sldId id="256" r:id="rId2"/>
    <p:sldId id="2876" r:id="rId3"/>
    <p:sldId id="2858" r:id="rId4"/>
    <p:sldId id="2667" r:id="rId5"/>
    <p:sldId id="2268" r:id="rId6"/>
    <p:sldId id="2269" r:id="rId7"/>
    <p:sldId id="2877" r:id="rId8"/>
    <p:sldId id="2878" r:id="rId9"/>
    <p:sldId id="2879" r:id="rId1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ephane Van Rooijen | Dynacure" initials="SVR|D" lastIdx="1" clrIdx="0">
    <p:extLst>
      <p:ext uri="{19B8F6BF-5375-455C-9EA6-DF929625EA0E}">
        <p15:presenceInfo xmlns:p15="http://schemas.microsoft.com/office/powerpoint/2012/main" userId="S::stephane.vanrooijen@dynacure.com::05517333-bf8e-43d7-bc96-136889a3b7c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5070"/>
    <a:srgbClr val="FFCCFF"/>
    <a:srgbClr val="202C3C"/>
    <a:srgbClr val="00FF00"/>
    <a:srgbClr val="A3243B"/>
    <a:srgbClr val="3233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D371DF-D093-45F3-9CD9-D33AA64EDA41}" v="1" dt="2021-11-22T16:30:33.886"/>
  </p1510:revLst>
</p1510:revInfo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11" autoAdjust="0"/>
    <p:restoredTop sz="96357" autoAdjust="0"/>
  </p:normalViewPr>
  <p:slideViewPr>
    <p:cSldViewPr snapToGrid="0" snapToObjects="1">
      <p:cViewPr varScale="1">
        <p:scale>
          <a:sx n="112" d="100"/>
          <a:sy n="112" d="100"/>
        </p:scale>
        <p:origin x="528" y="192"/>
      </p:cViewPr>
      <p:guideLst/>
    </p:cSldViewPr>
  </p:slideViewPr>
  <p:outlineViewPr>
    <p:cViewPr>
      <p:scale>
        <a:sx n="33" d="100"/>
        <a:sy n="33" d="100"/>
      </p:scale>
      <p:origin x="0" y="-3949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77" d="100"/>
          <a:sy n="77" d="100"/>
        </p:scale>
        <p:origin x="4002" y="11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AB758C-10B2-45D7-920F-4D97FE9DC97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A50763E-F664-4902-A60C-0DC80C8BB138}">
      <dgm:prSet/>
      <dgm:spPr/>
      <dgm:t>
        <a:bodyPr/>
        <a:lstStyle/>
        <a:p>
          <a:r>
            <a:rPr lang="en-US"/>
            <a:t>Small number of patients</a:t>
          </a:r>
        </a:p>
      </dgm:t>
    </dgm:pt>
    <dgm:pt modelId="{32E11DB1-AF00-4E37-B7CF-CD1FA73A4472}" type="parTrans" cxnId="{5700F0AA-7FB5-4212-8BDF-964A3014F607}">
      <dgm:prSet/>
      <dgm:spPr/>
      <dgm:t>
        <a:bodyPr/>
        <a:lstStyle/>
        <a:p>
          <a:endParaRPr lang="en-US"/>
        </a:p>
      </dgm:t>
    </dgm:pt>
    <dgm:pt modelId="{86575E83-EF45-44DF-A139-4A2779F81020}" type="sibTrans" cxnId="{5700F0AA-7FB5-4212-8BDF-964A3014F607}">
      <dgm:prSet/>
      <dgm:spPr/>
      <dgm:t>
        <a:bodyPr/>
        <a:lstStyle/>
        <a:p>
          <a:endParaRPr lang="en-US"/>
        </a:p>
      </dgm:t>
    </dgm:pt>
    <dgm:pt modelId="{6F6032B3-1761-4B93-91BF-B78839ADDDFA}">
      <dgm:prSet/>
      <dgm:spPr/>
      <dgm:t>
        <a:bodyPr/>
        <a:lstStyle/>
        <a:p>
          <a:r>
            <a:rPr lang="en-US"/>
            <a:t>Eligibility: Patients must be able to execute the physical/respiratory assessments</a:t>
          </a:r>
        </a:p>
      </dgm:t>
    </dgm:pt>
    <dgm:pt modelId="{B55A67F5-FCDA-45EE-83E5-E3114CC4D398}" type="parTrans" cxnId="{20A1DD58-DDB6-441C-9434-5953DC2E3DCD}">
      <dgm:prSet/>
      <dgm:spPr/>
      <dgm:t>
        <a:bodyPr/>
        <a:lstStyle/>
        <a:p>
          <a:endParaRPr lang="en-US"/>
        </a:p>
      </dgm:t>
    </dgm:pt>
    <dgm:pt modelId="{6C2C56B6-B5EE-4D40-86EC-D6ED08EA3BE9}" type="sibTrans" cxnId="{20A1DD58-DDB6-441C-9434-5953DC2E3DCD}">
      <dgm:prSet/>
      <dgm:spPr/>
      <dgm:t>
        <a:bodyPr/>
        <a:lstStyle/>
        <a:p>
          <a:endParaRPr lang="en-US"/>
        </a:p>
      </dgm:t>
    </dgm:pt>
    <dgm:pt modelId="{E304FAA0-BAA2-4001-9AB7-87B7B0F50CF1}">
      <dgm:prSet/>
      <dgm:spPr/>
      <dgm:t>
        <a:bodyPr/>
        <a:lstStyle/>
        <a:p>
          <a:r>
            <a:rPr lang="en-US"/>
            <a:t>COVID</a:t>
          </a:r>
        </a:p>
      </dgm:t>
    </dgm:pt>
    <dgm:pt modelId="{B067E1C7-69D8-4772-8E56-EBED7D20F941}" type="parTrans" cxnId="{FB827B68-749E-413C-B608-973A007808F5}">
      <dgm:prSet/>
      <dgm:spPr/>
      <dgm:t>
        <a:bodyPr/>
        <a:lstStyle/>
        <a:p>
          <a:endParaRPr lang="en-US"/>
        </a:p>
      </dgm:t>
    </dgm:pt>
    <dgm:pt modelId="{F110E556-BDF4-4725-9856-FE310A5EF219}" type="sibTrans" cxnId="{FB827B68-749E-413C-B608-973A007808F5}">
      <dgm:prSet/>
      <dgm:spPr/>
      <dgm:t>
        <a:bodyPr/>
        <a:lstStyle/>
        <a:p>
          <a:endParaRPr lang="en-US"/>
        </a:p>
      </dgm:t>
    </dgm:pt>
    <dgm:pt modelId="{E06A6C5C-C412-45F9-9755-A1B547FCAE90}">
      <dgm:prSet/>
      <dgm:spPr/>
      <dgm:t>
        <a:bodyPr/>
        <a:lstStyle/>
        <a:p>
          <a:r>
            <a:rPr lang="en-US"/>
            <a:t>“Post -COVID” absences</a:t>
          </a:r>
        </a:p>
      </dgm:t>
    </dgm:pt>
    <dgm:pt modelId="{108D00EE-4BDE-481F-A3A2-E86D1A07C4D2}" type="parTrans" cxnId="{4450B18E-D15F-496B-97E9-CABDE003FBF2}">
      <dgm:prSet/>
      <dgm:spPr/>
      <dgm:t>
        <a:bodyPr/>
        <a:lstStyle/>
        <a:p>
          <a:endParaRPr lang="en-US"/>
        </a:p>
      </dgm:t>
    </dgm:pt>
    <dgm:pt modelId="{95925C79-92C8-48D4-9FB2-810557736E1A}" type="sibTrans" cxnId="{4450B18E-D15F-496B-97E9-CABDE003FBF2}">
      <dgm:prSet/>
      <dgm:spPr/>
      <dgm:t>
        <a:bodyPr/>
        <a:lstStyle/>
        <a:p>
          <a:endParaRPr lang="en-US"/>
        </a:p>
      </dgm:t>
    </dgm:pt>
    <dgm:pt modelId="{703ACC6A-AB90-49C0-BD1B-9E972F019DCC}">
      <dgm:prSet/>
      <dgm:spPr/>
      <dgm:t>
        <a:bodyPr/>
        <a:lstStyle/>
        <a:p>
          <a:r>
            <a:rPr lang="en-US"/>
            <a:t>Emerging data on MTM1 patients</a:t>
          </a:r>
        </a:p>
      </dgm:t>
    </dgm:pt>
    <dgm:pt modelId="{09B86B89-421E-4D14-A50E-A5434C211B9B}" type="parTrans" cxnId="{D1FC0A72-F2AD-4E67-AD7B-B98E1943EFB9}">
      <dgm:prSet/>
      <dgm:spPr/>
      <dgm:t>
        <a:bodyPr/>
        <a:lstStyle/>
        <a:p>
          <a:endParaRPr lang="en-US"/>
        </a:p>
      </dgm:t>
    </dgm:pt>
    <dgm:pt modelId="{6CE21570-8D4D-4FD0-8798-5431E33BADA7}" type="sibTrans" cxnId="{D1FC0A72-F2AD-4E67-AD7B-B98E1943EFB9}">
      <dgm:prSet/>
      <dgm:spPr/>
      <dgm:t>
        <a:bodyPr/>
        <a:lstStyle/>
        <a:p>
          <a:endParaRPr lang="en-US"/>
        </a:p>
      </dgm:t>
    </dgm:pt>
    <dgm:pt modelId="{9FD17F22-6467-417A-BE9C-3D4F259C836F}">
      <dgm:prSet/>
      <dgm:spPr/>
      <dgm:t>
        <a:bodyPr/>
        <a:lstStyle/>
        <a:p>
          <a:r>
            <a:rPr lang="en-US" dirty="0"/>
            <a:t>Protocol amendments</a:t>
          </a:r>
        </a:p>
      </dgm:t>
    </dgm:pt>
    <dgm:pt modelId="{3C489F77-1F6B-49DF-9581-140BBC9E0473}" type="parTrans" cxnId="{D9EAE597-B17A-4521-BC25-EC21FADA60E1}">
      <dgm:prSet/>
      <dgm:spPr/>
      <dgm:t>
        <a:bodyPr/>
        <a:lstStyle/>
        <a:p>
          <a:endParaRPr lang="en-US"/>
        </a:p>
      </dgm:t>
    </dgm:pt>
    <dgm:pt modelId="{C495707B-A3B3-40BC-B905-F3819204FFF1}" type="sibTrans" cxnId="{D9EAE597-B17A-4521-BC25-EC21FADA60E1}">
      <dgm:prSet/>
      <dgm:spPr/>
      <dgm:t>
        <a:bodyPr/>
        <a:lstStyle/>
        <a:p>
          <a:endParaRPr lang="en-US"/>
        </a:p>
      </dgm:t>
    </dgm:pt>
    <dgm:pt modelId="{621E7A54-DBB7-48F9-860F-EFD44261DA6F}" type="pres">
      <dgm:prSet presAssocID="{2CAB758C-10B2-45D7-920F-4D97FE9DC97D}" presName="vert0" presStyleCnt="0">
        <dgm:presLayoutVars>
          <dgm:dir/>
          <dgm:animOne val="branch"/>
          <dgm:animLvl val="lvl"/>
        </dgm:presLayoutVars>
      </dgm:prSet>
      <dgm:spPr/>
    </dgm:pt>
    <dgm:pt modelId="{FEEE7B36-9DD5-42B0-95AB-0C07FDBDEAC0}" type="pres">
      <dgm:prSet presAssocID="{8A50763E-F664-4902-A60C-0DC80C8BB138}" presName="thickLine" presStyleLbl="alignNode1" presStyleIdx="0" presStyleCnt="6"/>
      <dgm:spPr/>
    </dgm:pt>
    <dgm:pt modelId="{693E6A48-30A4-42ED-A9FA-BDBC8B492C95}" type="pres">
      <dgm:prSet presAssocID="{8A50763E-F664-4902-A60C-0DC80C8BB138}" presName="horz1" presStyleCnt="0"/>
      <dgm:spPr/>
    </dgm:pt>
    <dgm:pt modelId="{0A94680B-A441-4F30-8D0E-24187DE2C76C}" type="pres">
      <dgm:prSet presAssocID="{8A50763E-F664-4902-A60C-0DC80C8BB138}" presName="tx1" presStyleLbl="revTx" presStyleIdx="0" presStyleCnt="6"/>
      <dgm:spPr/>
    </dgm:pt>
    <dgm:pt modelId="{070E1A23-E971-484E-92CD-4B0C1929C1D1}" type="pres">
      <dgm:prSet presAssocID="{8A50763E-F664-4902-A60C-0DC80C8BB138}" presName="vert1" presStyleCnt="0"/>
      <dgm:spPr/>
    </dgm:pt>
    <dgm:pt modelId="{BF4178F0-E36D-4600-9A8E-5F46AD0F6D72}" type="pres">
      <dgm:prSet presAssocID="{6F6032B3-1761-4B93-91BF-B78839ADDDFA}" presName="thickLine" presStyleLbl="alignNode1" presStyleIdx="1" presStyleCnt="6"/>
      <dgm:spPr/>
    </dgm:pt>
    <dgm:pt modelId="{B529A745-5357-400D-95CB-03466C43578B}" type="pres">
      <dgm:prSet presAssocID="{6F6032B3-1761-4B93-91BF-B78839ADDDFA}" presName="horz1" presStyleCnt="0"/>
      <dgm:spPr/>
    </dgm:pt>
    <dgm:pt modelId="{9BCB7B45-352B-4E88-AF0E-8B1BD6AFE828}" type="pres">
      <dgm:prSet presAssocID="{6F6032B3-1761-4B93-91BF-B78839ADDDFA}" presName="tx1" presStyleLbl="revTx" presStyleIdx="1" presStyleCnt="6"/>
      <dgm:spPr/>
    </dgm:pt>
    <dgm:pt modelId="{BC7C6720-2E08-4F94-9969-61ABB95C702F}" type="pres">
      <dgm:prSet presAssocID="{6F6032B3-1761-4B93-91BF-B78839ADDDFA}" presName="vert1" presStyleCnt="0"/>
      <dgm:spPr/>
    </dgm:pt>
    <dgm:pt modelId="{871652D8-5334-4E77-9B18-D48E6ED8AC3A}" type="pres">
      <dgm:prSet presAssocID="{E304FAA0-BAA2-4001-9AB7-87B7B0F50CF1}" presName="thickLine" presStyleLbl="alignNode1" presStyleIdx="2" presStyleCnt="6"/>
      <dgm:spPr/>
    </dgm:pt>
    <dgm:pt modelId="{070C2DDE-C2F6-42AC-84BF-F9A65B7A2192}" type="pres">
      <dgm:prSet presAssocID="{E304FAA0-BAA2-4001-9AB7-87B7B0F50CF1}" presName="horz1" presStyleCnt="0"/>
      <dgm:spPr/>
    </dgm:pt>
    <dgm:pt modelId="{376BD940-0A4C-447A-8178-30B18174208B}" type="pres">
      <dgm:prSet presAssocID="{E304FAA0-BAA2-4001-9AB7-87B7B0F50CF1}" presName="tx1" presStyleLbl="revTx" presStyleIdx="2" presStyleCnt="6"/>
      <dgm:spPr/>
    </dgm:pt>
    <dgm:pt modelId="{065A42C6-8397-45B1-9E36-589BCCED4176}" type="pres">
      <dgm:prSet presAssocID="{E304FAA0-BAA2-4001-9AB7-87B7B0F50CF1}" presName="vert1" presStyleCnt="0"/>
      <dgm:spPr/>
    </dgm:pt>
    <dgm:pt modelId="{E5326216-4982-42CD-9056-48AE64E36AA0}" type="pres">
      <dgm:prSet presAssocID="{E06A6C5C-C412-45F9-9755-A1B547FCAE90}" presName="thickLine" presStyleLbl="alignNode1" presStyleIdx="3" presStyleCnt="6"/>
      <dgm:spPr/>
    </dgm:pt>
    <dgm:pt modelId="{003D8605-4448-4046-BD8B-FBBA18DEBBE8}" type="pres">
      <dgm:prSet presAssocID="{E06A6C5C-C412-45F9-9755-A1B547FCAE90}" presName="horz1" presStyleCnt="0"/>
      <dgm:spPr/>
    </dgm:pt>
    <dgm:pt modelId="{742998F7-BA1B-4BFD-B30C-C16854B1D971}" type="pres">
      <dgm:prSet presAssocID="{E06A6C5C-C412-45F9-9755-A1B547FCAE90}" presName="tx1" presStyleLbl="revTx" presStyleIdx="3" presStyleCnt="6"/>
      <dgm:spPr/>
    </dgm:pt>
    <dgm:pt modelId="{CB472439-278D-480B-A085-79CAB9AB78D0}" type="pres">
      <dgm:prSet presAssocID="{E06A6C5C-C412-45F9-9755-A1B547FCAE90}" presName="vert1" presStyleCnt="0"/>
      <dgm:spPr/>
    </dgm:pt>
    <dgm:pt modelId="{A7351A86-A38F-4FC7-9181-84701ADE3BB2}" type="pres">
      <dgm:prSet presAssocID="{703ACC6A-AB90-49C0-BD1B-9E972F019DCC}" presName="thickLine" presStyleLbl="alignNode1" presStyleIdx="4" presStyleCnt="6"/>
      <dgm:spPr/>
    </dgm:pt>
    <dgm:pt modelId="{8C843FAF-10D8-4836-99DB-0AAFE63128EF}" type="pres">
      <dgm:prSet presAssocID="{703ACC6A-AB90-49C0-BD1B-9E972F019DCC}" presName="horz1" presStyleCnt="0"/>
      <dgm:spPr/>
    </dgm:pt>
    <dgm:pt modelId="{D5DC13D9-EC82-452B-ADF2-6AD4AF44423F}" type="pres">
      <dgm:prSet presAssocID="{703ACC6A-AB90-49C0-BD1B-9E972F019DCC}" presName="tx1" presStyleLbl="revTx" presStyleIdx="4" presStyleCnt="6"/>
      <dgm:spPr/>
    </dgm:pt>
    <dgm:pt modelId="{7EB550DD-2CB2-45D8-8A8A-FD661063D4DF}" type="pres">
      <dgm:prSet presAssocID="{703ACC6A-AB90-49C0-BD1B-9E972F019DCC}" presName="vert1" presStyleCnt="0"/>
      <dgm:spPr/>
    </dgm:pt>
    <dgm:pt modelId="{B9441D05-FE31-4924-AB2E-62A22774318E}" type="pres">
      <dgm:prSet presAssocID="{9FD17F22-6467-417A-BE9C-3D4F259C836F}" presName="thickLine" presStyleLbl="alignNode1" presStyleIdx="5" presStyleCnt="6"/>
      <dgm:spPr/>
    </dgm:pt>
    <dgm:pt modelId="{626D0E4F-51B5-4957-881D-6045826F0812}" type="pres">
      <dgm:prSet presAssocID="{9FD17F22-6467-417A-BE9C-3D4F259C836F}" presName="horz1" presStyleCnt="0"/>
      <dgm:spPr/>
    </dgm:pt>
    <dgm:pt modelId="{340DE965-1596-443D-84EE-DB57CC941E60}" type="pres">
      <dgm:prSet presAssocID="{9FD17F22-6467-417A-BE9C-3D4F259C836F}" presName="tx1" presStyleLbl="revTx" presStyleIdx="5" presStyleCnt="6"/>
      <dgm:spPr/>
    </dgm:pt>
    <dgm:pt modelId="{97E6BD20-40F0-491A-8278-CA2F11F137E8}" type="pres">
      <dgm:prSet presAssocID="{9FD17F22-6467-417A-BE9C-3D4F259C836F}" presName="vert1" presStyleCnt="0"/>
      <dgm:spPr/>
    </dgm:pt>
  </dgm:ptLst>
  <dgm:cxnLst>
    <dgm:cxn modelId="{2B6DAE2D-6996-4A0E-8CD0-5B2A3C289261}" type="presOf" srcId="{8A50763E-F664-4902-A60C-0DC80C8BB138}" destId="{0A94680B-A441-4F30-8D0E-24187DE2C76C}" srcOrd="0" destOrd="0" presId="urn:microsoft.com/office/officeart/2008/layout/LinedList"/>
    <dgm:cxn modelId="{E1CB4E39-84E4-49F7-9A9F-1C7AE48A6B9F}" type="presOf" srcId="{703ACC6A-AB90-49C0-BD1B-9E972F019DCC}" destId="{D5DC13D9-EC82-452B-ADF2-6AD4AF44423F}" srcOrd="0" destOrd="0" presId="urn:microsoft.com/office/officeart/2008/layout/LinedList"/>
    <dgm:cxn modelId="{F364BC3B-5A8E-4160-85AA-7235F2527F02}" type="presOf" srcId="{6F6032B3-1761-4B93-91BF-B78839ADDDFA}" destId="{9BCB7B45-352B-4E88-AF0E-8B1BD6AFE828}" srcOrd="0" destOrd="0" presId="urn:microsoft.com/office/officeart/2008/layout/LinedList"/>
    <dgm:cxn modelId="{20A1DD58-DDB6-441C-9434-5953DC2E3DCD}" srcId="{2CAB758C-10B2-45D7-920F-4D97FE9DC97D}" destId="{6F6032B3-1761-4B93-91BF-B78839ADDDFA}" srcOrd="1" destOrd="0" parTransId="{B55A67F5-FCDA-45EE-83E5-E3114CC4D398}" sibTransId="{6C2C56B6-B5EE-4D40-86EC-D6ED08EA3BE9}"/>
    <dgm:cxn modelId="{FB827B68-749E-413C-B608-973A007808F5}" srcId="{2CAB758C-10B2-45D7-920F-4D97FE9DC97D}" destId="{E304FAA0-BAA2-4001-9AB7-87B7B0F50CF1}" srcOrd="2" destOrd="0" parTransId="{B067E1C7-69D8-4772-8E56-EBED7D20F941}" sibTransId="{F110E556-BDF4-4725-9856-FE310A5EF219}"/>
    <dgm:cxn modelId="{D1FC0A72-F2AD-4E67-AD7B-B98E1943EFB9}" srcId="{2CAB758C-10B2-45D7-920F-4D97FE9DC97D}" destId="{703ACC6A-AB90-49C0-BD1B-9E972F019DCC}" srcOrd="4" destOrd="0" parTransId="{09B86B89-421E-4D14-A50E-A5434C211B9B}" sibTransId="{6CE21570-8D4D-4FD0-8798-5431E33BADA7}"/>
    <dgm:cxn modelId="{7310B081-3CCC-433B-8273-04674E263A97}" type="presOf" srcId="{E06A6C5C-C412-45F9-9755-A1B547FCAE90}" destId="{742998F7-BA1B-4BFD-B30C-C16854B1D971}" srcOrd="0" destOrd="0" presId="urn:microsoft.com/office/officeart/2008/layout/LinedList"/>
    <dgm:cxn modelId="{97799883-5DDD-4AD8-BBF3-49B3C972FCB6}" type="presOf" srcId="{2CAB758C-10B2-45D7-920F-4D97FE9DC97D}" destId="{621E7A54-DBB7-48F9-860F-EFD44261DA6F}" srcOrd="0" destOrd="0" presId="urn:microsoft.com/office/officeart/2008/layout/LinedList"/>
    <dgm:cxn modelId="{4450B18E-D15F-496B-97E9-CABDE003FBF2}" srcId="{2CAB758C-10B2-45D7-920F-4D97FE9DC97D}" destId="{E06A6C5C-C412-45F9-9755-A1B547FCAE90}" srcOrd="3" destOrd="0" parTransId="{108D00EE-4BDE-481F-A3A2-E86D1A07C4D2}" sibTransId="{95925C79-92C8-48D4-9FB2-810557736E1A}"/>
    <dgm:cxn modelId="{D9EAE597-B17A-4521-BC25-EC21FADA60E1}" srcId="{2CAB758C-10B2-45D7-920F-4D97FE9DC97D}" destId="{9FD17F22-6467-417A-BE9C-3D4F259C836F}" srcOrd="5" destOrd="0" parTransId="{3C489F77-1F6B-49DF-9581-140BBC9E0473}" sibTransId="{C495707B-A3B3-40BC-B905-F3819204FFF1}"/>
    <dgm:cxn modelId="{5700F0AA-7FB5-4212-8BDF-964A3014F607}" srcId="{2CAB758C-10B2-45D7-920F-4D97FE9DC97D}" destId="{8A50763E-F664-4902-A60C-0DC80C8BB138}" srcOrd="0" destOrd="0" parTransId="{32E11DB1-AF00-4E37-B7CF-CD1FA73A4472}" sibTransId="{86575E83-EF45-44DF-A139-4A2779F81020}"/>
    <dgm:cxn modelId="{E7A882BE-7DC9-4A70-9169-2F133A67496E}" type="presOf" srcId="{9FD17F22-6467-417A-BE9C-3D4F259C836F}" destId="{340DE965-1596-443D-84EE-DB57CC941E60}" srcOrd="0" destOrd="0" presId="urn:microsoft.com/office/officeart/2008/layout/LinedList"/>
    <dgm:cxn modelId="{AE3296EA-D097-4226-AD4C-CD1E1A1524F7}" type="presOf" srcId="{E304FAA0-BAA2-4001-9AB7-87B7B0F50CF1}" destId="{376BD940-0A4C-447A-8178-30B18174208B}" srcOrd="0" destOrd="0" presId="urn:microsoft.com/office/officeart/2008/layout/LinedList"/>
    <dgm:cxn modelId="{77FA9887-58E9-4E40-AF6C-7728FEE537BF}" type="presParOf" srcId="{621E7A54-DBB7-48F9-860F-EFD44261DA6F}" destId="{FEEE7B36-9DD5-42B0-95AB-0C07FDBDEAC0}" srcOrd="0" destOrd="0" presId="urn:microsoft.com/office/officeart/2008/layout/LinedList"/>
    <dgm:cxn modelId="{12C53002-D48B-44E4-B421-5346950EDCA8}" type="presParOf" srcId="{621E7A54-DBB7-48F9-860F-EFD44261DA6F}" destId="{693E6A48-30A4-42ED-A9FA-BDBC8B492C95}" srcOrd="1" destOrd="0" presId="urn:microsoft.com/office/officeart/2008/layout/LinedList"/>
    <dgm:cxn modelId="{F92CDB1D-988E-4036-A2CF-7BDC8693DDDA}" type="presParOf" srcId="{693E6A48-30A4-42ED-A9FA-BDBC8B492C95}" destId="{0A94680B-A441-4F30-8D0E-24187DE2C76C}" srcOrd="0" destOrd="0" presId="urn:microsoft.com/office/officeart/2008/layout/LinedList"/>
    <dgm:cxn modelId="{18E9C1EE-448C-4D05-A605-909AD9912C1A}" type="presParOf" srcId="{693E6A48-30A4-42ED-A9FA-BDBC8B492C95}" destId="{070E1A23-E971-484E-92CD-4B0C1929C1D1}" srcOrd="1" destOrd="0" presId="urn:microsoft.com/office/officeart/2008/layout/LinedList"/>
    <dgm:cxn modelId="{FE5D9645-A41E-4E43-A9B9-B4F6097DF38F}" type="presParOf" srcId="{621E7A54-DBB7-48F9-860F-EFD44261DA6F}" destId="{BF4178F0-E36D-4600-9A8E-5F46AD0F6D72}" srcOrd="2" destOrd="0" presId="urn:microsoft.com/office/officeart/2008/layout/LinedList"/>
    <dgm:cxn modelId="{ECCD1E40-09BB-4169-8086-FF96F36F7E58}" type="presParOf" srcId="{621E7A54-DBB7-48F9-860F-EFD44261DA6F}" destId="{B529A745-5357-400D-95CB-03466C43578B}" srcOrd="3" destOrd="0" presId="urn:microsoft.com/office/officeart/2008/layout/LinedList"/>
    <dgm:cxn modelId="{6CEEB189-BAB1-470A-B869-3B7CD48C5728}" type="presParOf" srcId="{B529A745-5357-400D-95CB-03466C43578B}" destId="{9BCB7B45-352B-4E88-AF0E-8B1BD6AFE828}" srcOrd="0" destOrd="0" presId="urn:microsoft.com/office/officeart/2008/layout/LinedList"/>
    <dgm:cxn modelId="{D0E7883B-980E-4716-9334-1D35188BB9AA}" type="presParOf" srcId="{B529A745-5357-400D-95CB-03466C43578B}" destId="{BC7C6720-2E08-4F94-9969-61ABB95C702F}" srcOrd="1" destOrd="0" presId="urn:microsoft.com/office/officeart/2008/layout/LinedList"/>
    <dgm:cxn modelId="{648543DD-A593-4C0F-8F32-0CFF637A6BFA}" type="presParOf" srcId="{621E7A54-DBB7-48F9-860F-EFD44261DA6F}" destId="{871652D8-5334-4E77-9B18-D48E6ED8AC3A}" srcOrd="4" destOrd="0" presId="urn:microsoft.com/office/officeart/2008/layout/LinedList"/>
    <dgm:cxn modelId="{856866D8-EF25-4DF7-BA84-C5595C7A2776}" type="presParOf" srcId="{621E7A54-DBB7-48F9-860F-EFD44261DA6F}" destId="{070C2DDE-C2F6-42AC-84BF-F9A65B7A2192}" srcOrd="5" destOrd="0" presId="urn:microsoft.com/office/officeart/2008/layout/LinedList"/>
    <dgm:cxn modelId="{2059F8F3-8E8E-48F0-92CE-8294FD42B58F}" type="presParOf" srcId="{070C2DDE-C2F6-42AC-84BF-F9A65B7A2192}" destId="{376BD940-0A4C-447A-8178-30B18174208B}" srcOrd="0" destOrd="0" presId="urn:microsoft.com/office/officeart/2008/layout/LinedList"/>
    <dgm:cxn modelId="{6DF98427-136E-4587-8D12-22DCD3BEF11E}" type="presParOf" srcId="{070C2DDE-C2F6-42AC-84BF-F9A65B7A2192}" destId="{065A42C6-8397-45B1-9E36-589BCCED4176}" srcOrd="1" destOrd="0" presId="urn:microsoft.com/office/officeart/2008/layout/LinedList"/>
    <dgm:cxn modelId="{91A7F006-6C78-4258-AEB8-8B9FE68E7639}" type="presParOf" srcId="{621E7A54-DBB7-48F9-860F-EFD44261DA6F}" destId="{E5326216-4982-42CD-9056-48AE64E36AA0}" srcOrd="6" destOrd="0" presId="urn:microsoft.com/office/officeart/2008/layout/LinedList"/>
    <dgm:cxn modelId="{6302E781-F4AD-4925-99E4-BF0414623A05}" type="presParOf" srcId="{621E7A54-DBB7-48F9-860F-EFD44261DA6F}" destId="{003D8605-4448-4046-BD8B-FBBA18DEBBE8}" srcOrd="7" destOrd="0" presId="urn:microsoft.com/office/officeart/2008/layout/LinedList"/>
    <dgm:cxn modelId="{61EF4EA0-B2C5-4A32-BBAF-0E582222CC32}" type="presParOf" srcId="{003D8605-4448-4046-BD8B-FBBA18DEBBE8}" destId="{742998F7-BA1B-4BFD-B30C-C16854B1D971}" srcOrd="0" destOrd="0" presId="urn:microsoft.com/office/officeart/2008/layout/LinedList"/>
    <dgm:cxn modelId="{2D110710-7023-4A33-8553-5BF9154C294C}" type="presParOf" srcId="{003D8605-4448-4046-BD8B-FBBA18DEBBE8}" destId="{CB472439-278D-480B-A085-79CAB9AB78D0}" srcOrd="1" destOrd="0" presId="urn:microsoft.com/office/officeart/2008/layout/LinedList"/>
    <dgm:cxn modelId="{FBA0021B-FBF9-4B66-B240-5AA7CB5C84D4}" type="presParOf" srcId="{621E7A54-DBB7-48F9-860F-EFD44261DA6F}" destId="{A7351A86-A38F-4FC7-9181-84701ADE3BB2}" srcOrd="8" destOrd="0" presId="urn:microsoft.com/office/officeart/2008/layout/LinedList"/>
    <dgm:cxn modelId="{6F7F0866-E215-4DE3-9BE6-1743E21EE041}" type="presParOf" srcId="{621E7A54-DBB7-48F9-860F-EFD44261DA6F}" destId="{8C843FAF-10D8-4836-99DB-0AAFE63128EF}" srcOrd="9" destOrd="0" presId="urn:microsoft.com/office/officeart/2008/layout/LinedList"/>
    <dgm:cxn modelId="{F12F077F-4DA5-479C-BDEA-0B49B57624E2}" type="presParOf" srcId="{8C843FAF-10D8-4836-99DB-0AAFE63128EF}" destId="{D5DC13D9-EC82-452B-ADF2-6AD4AF44423F}" srcOrd="0" destOrd="0" presId="urn:microsoft.com/office/officeart/2008/layout/LinedList"/>
    <dgm:cxn modelId="{F4B12EA1-00A0-496F-834B-34B87E7E8889}" type="presParOf" srcId="{8C843FAF-10D8-4836-99DB-0AAFE63128EF}" destId="{7EB550DD-2CB2-45D8-8A8A-FD661063D4DF}" srcOrd="1" destOrd="0" presId="urn:microsoft.com/office/officeart/2008/layout/LinedList"/>
    <dgm:cxn modelId="{8E018D75-F7E2-494A-870E-EA1B10FB3936}" type="presParOf" srcId="{621E7A54-DBB7-48F9-860F-EFD44261DA6F}" destId="{B9441D05-FE31-4924-AB2E-62A22774318E}" srcOrd="10" destOrd="0" presId="urn:microsoft.com/office/officeart/2008/layout/LinedList"/>
    <dgm:cxn modelId="{36F496DC-7ABC-41B4-98AE-6197750CE4CB}" type="presParOf" srcId="{621E7A54-DBB7-48F9-860F-EFD44261DA6F}" destId="{626D0E4F-51B5-4957-881D-6045826F0812}" srcOrd="11" destOrd="0" presId="urn:microsoft.com/office/officeart/2008/layout/LinedList"/>
    <dgm:cxn modelId="{09A08F8D-2244-44FD-BC69-6581B3598197}" type="presParOf" srcId="{626D0E4F-51B5-4957-881D-6045826F0812}" destId="{340DE965-1596-443D-84EE-DB57CC941E60}" srcOrd="0" destOrd="0" presId="urn:microsoft.com/office/officeart/2008/layout/LinedList"/>
    <dgm:cxn modelId="{C6079843-2621-4B38-AC76-4256287C796A}" type="presParOf" srcId="{626D0E4F-51B5-4957-881D-6045826F0812}" destId="{97E6BD20-40F0-491A-8278-CA2F11F137E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EE7B36-9DD5-42B0-95AB-0C07FDBDEAC0}">
      <dsp:nvSpPr>
        <dsp:cNvPr id="0" name=""/>
        <dsp:cNvSpPr/>
      </dsp:nvSpPr>
      <dsp:spPr>
        <a:xfrm>
          <a:off x="0" y="2330"/>
          <a:ext cx="1161361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94680B-A441-4F30-8D0E-24187DE2C76C}">
      <dsp:nvSpPr>
        <dsp:cNvPr id="0" name=""/>
        <dsp:cNvSpPr/>
      </dsp:nvSpPr>
      <dsp:spPr>
        <a:xfrm>
          <a:off x="0" y="2330"/>
          <a:ext cx="11613618" cy="794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Small number of patients</a:t>
          </a:r>
        </a:p>
      </dsp:txBody>
      <dsp:txXfrm>
        <a:off x="0" y="2330"/>
        <a:ext cx="11613618" cy="794869"/>
      </dsp:txXfrm>
    </dsp:sp>
    <dsp:sp modelId="{BF4178F0-E36D-4600-9A8E-5F46AD0F6D72}">
      <dsp:nvSpPr>
        <dsp:cNvPr id="0" name=""/>
        <dsp:cNvSpPr/>
      </dsp:nvSpPr>
      <dsp:spPr>
        <a:xfrm>
          <a:off x="0" y="797200"/>
          <a:ext cx="1161361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CB7B45-352B-4E88-AF0E-8B1BD6AFE828}">
      <dsp:nvSpPr>
        <dsp:cNvPr id="0" name=""/>
        <dsp:cNvSpPr/>
      </dsp:nvSpPr>
      <dsp:spPr>
        <a:xfrm>
          <a:off x="0" y="797200"/>
          <a:ext cx="11613618" cy="794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Eligibility: Patients must be able to execute the physical/respiratory assessments</a:t>
          </a:r>
        </a:p>
      </dsp:txBody>
      <dsp:txXfrm>
        <a:off x="0" y="797200"/>
        <a:ext cx="11613618" cy="794869"/>
      </dsp:txXfrm>
    </dsp:sp>
    <dsp:sp modelId="{871652D8-5334-4E77-9B18-D48E6ED8AC3A}">
      <dsp:nvSpPr>
        <dsp:cNvPr id="0" name=""/>
        <dsp:cNvSpPr/>
      </dsp:nvSpPr>
      <dsp:spPr>
        <a:xfrm>
          <a:off x="0" y="1592070"/>
          <a:ext cx="1161361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6BD940-0A4C-447A-8178-30B18174208B}">
      <dsp:nvSpPr>
        <dsp:cNvPr id="0" name=""/>
        <dsp:cNvSpPr/>
      </dsp:nvSpPr>
      <dsp:spPr>
        <a:xfrm>
          <a:off x="0" y="1592070"/>
          <a:ext cx="11613618" cy="794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COVID</a:t>
          </a:r>
        </a:p>
      </dsp:txBody>
      <dsp:txXfrm>
        <a:off x="0" y="1592070"/>
        <a:ext cx="11613618" cy="794869"/>
      </dsp:txXfrm>
    </dsp:sp>
    <dsp:sp modelId="{E5326216-4982-42CD-9056-48AE64E36AA0}">
      <dsp:nvSpPr>
        <dsp:cNvPr id="0" name=""/>
        <dsp:cNvSpPr/>
      </dsp:nvSpPr>
      <dsp:spPr>
        <a:xfrm>
          <a:off x="0" y="2386940"/>
          <a:ext cx="1161361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2998F7-BA1B-4BFD-B30C-C16854B1D971}">
      <dsp:nvSpPr>
        <dsp:cNvPr id="0" name=""/>
        <dsp:cNvSpPr/>
      </dsp:nvSpPr>
      <dsp:spPr>
        <a:xfrm>
          <a:off x="0" y="2386940"/>
          <a:ext cx="11613618" cy="794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“Post -COVID” absences</a:t>
          </a:r>
        </a:p>
      </dsp:txBody>
      <dsp:txXfrm>
        <a:off x="0" y="2386940"/>
        <a:ext cx="11613618" cy="794869"/>
      </dsp:txXfrm>
    </dsp:sp>
    <dsp:sp modelId="{A7351A86-A38F-4FC7-9181-84701ADE3BB2}">
      <dsp:nvSpPr>
        <dsp:cNvPr id="0" name=""/>
        <dsp:cNvSpPr/>
      </dsp:nvSpPr>
      <dsp:spPr>
        <a:xfrm>
          <a:off x="0" y="3181809"/>
          <a:ext cx="1161361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DC13D9-EC82-452B-ADF2-6AD4AF44423F}">
      <dsp:nvSpPr>
        <dsp:cNvPr id="0" name=""/>
        <dsp:cNvSpPr/>
      </dsp:nvSpPr>
      <dsp:spPr>
        <a:xfrm>
          <a:off x="0" y="3181809"/>
          <a:ext cx="11613618" cy="794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Emerging data on MTM1 patients</a:t>
          </a:r>
        </a:p>
      </dsp:txBody>
      <dsp:txXfrm>
        <a:off x="0" y="3181809"/>
        <a:ext cx="11613618" cy="794869"/>
      </dsp:txXfrm>
    </dsp:sp>
    <dsp:sp modelId="{B9441D05-FE31-4924-AB2E-62A22774318E}">
      <dsp:nvSpPr>
        <dsp:cNvPr id="0" name=""/>
        <dsp:cNvSpPr/>
      </dsp:nvSpPr>
      <dsp:spPr>
        <a:xfrm>
          <a:off x="0" y="3976679"/>
          <a:ext cx="1161361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0DE965-1596-443D-84EE-DB57CC941E60}">
      <dsp:nvSpPr>
        <dsp:cNvPr id="0" name=""/>
        <dsp:cNvSpPr/>
      </dsp:nvSpPr>
      <dsp:spPr>
        <a:xfrm>
          <a:off x="0" y="3976679"/>
          <a:ext cx="11613618" cy="794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Protocol amendments</a:t>
          </a:r>
        </a:p>
      </dsp:txBody>
      <dsp:txXfrm>
        <a:off x="0" y="3976679"/>
        <a:ext cx="11613618" cy="7948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64B4EE-BCC3-FC43-9EBB-41D042D4F9FE}" type="datetimeFigureOut">
              <a:rPr lang="en-US" smtClean="0"/>
              <a:t>11/23/21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893"/>
            <a:ext cx="560832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327B2D-3F57-1648-A9E1-67EDD23E6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863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327B2D-3F57-1648-A9E1-67EDD23E65B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211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B634A-B0C6-0140-A31E-80BCB40C7F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2133266"/>
            <a:ext cx="7189519" cy="1437826"/>
          </a:xfrm>
        </p:spPr>
        <p:txBody>
          <a:bodyPr anchor="b">
            <a:noAutofit/>
          </a:bodyPr>
          <a:lstStyle>
            <a:lvl1pPr algn="l">
              <a:defRPr sz="3600">
                <a:solidFill>
                  <a:srgbClr val="00A7A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BE1A5E-37D6-0745-94A2-F5C352639D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3571092"/>
            <a:ext cx="7189518" cy="997109"/>
          </a:xfr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2DFCFE3C-F0DD-0B4D-A4EF-34527EA569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857" y="1008070"/>
            <a:ext cx="3377540" cy="891206"/>
          </a:xfrm>
          <a:prstGeom prst="rect">
            <a:avLst/>
          </a:prstGeom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B46A5DFF-1C6E-AE43-8823-E57D4D04CB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0567" y="6347527"/>
            <a:ext cx="4114800" cy="3022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00A7AF"/>
                </a:solidFill>
              </a:defRPr>
            </a:lvl1pPr>
          </a:lstStyle>
          <a:p>
            <a:r>
              <a:rPr lang="en-US" dirty="0"/>
              <a:t>2020 Non-Confidential Presentation. For internal use only.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220D70E-5C9D-FD4A-B245-AB944654D548}"/>
              </a:ext>
            </a:extLst>
          </p:cNvPr>
          <p:cNvGrpSpPr/>
          <p:nvPr/>
        </p:nvGrpSpPr>
        <p:grpSpPr>
          <a:xfrm>
            <a:off x="1102753" y="5350418"/>
            <a:ext cx="4488873" cy="400110"/>
            <a:chOff x="1211283" y="5320145"/>
            <a:chExt cx="4488873" cy="40011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DD69DAF-636E-2549-B9D3-9D9B8FB15BB6}"/>
                </a:ext>
              </a:extLst>
            </p:cNvPr>
            <p:cNvSpPr txBox="1"/>
            <p:nvPr/>
          </p:nvSpPr>
          <p:spPr>
            <a:xfrm>
              <a:off x="1211283" y="5320145"/>
              <a:ext cx="2244436" cy="400110"/>
            </a:xfrm>
            <a:prstGeom prst="rect">
              <a:avLst/>
            </a:prstGeom>
            <a:noFill/>
            <a:ln w="1270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spc="100" baseline="0" dirty="0">
                  <a:solidFill>
                    <a:srgbClr val="00A7AF"/>
                  </a:solidFill>
                </a:rPr>
                <a:t>MESSAGE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F52A321-9D22-4246-A7A7-14A2B767DB16}"/>
                </a:ext>
              </a:extLst>
            </p:cNvPr>
            <p:cNvSpPr txBox="1"/>
            <p:nvPr/>
          </p:nvSpPr>
          <p:spPr>
            <a:xfrm>
              <a:off x="3455720" y="5320145"/>
              <a:ext cx="2244436" cy="400110"/>
            </a:xfrm>
            <a:prstGeom prst="rect">
              <a:avLst/>
            </a:prstGeom>
            <a:noFill/>
            <a:ln w="1270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spc="100" baseline="0" dirty="0">
                  <a:solidFill>
                    <a:schemeClr val="bg1"/>
                  </a:solidFill>
                </a:rPr>
                <a:t>UNDERSTOOD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255298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D35E4-A160-5149-8BCF-B93720E0C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C50F5B-FA1E-AB41-A35F-22147EC3FD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304B55-8875-614D-9441-24C1DD8DE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667678-974F-C145-8294-95E121EA1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BC479-B28C-5641-9BDE-5DC3E174D1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589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ustom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D35E4-A160-5149-8BCF-B93720E0C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C50F5B-FA1E-AB41-A35F-22147EC3FD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/>
            </a:lvl1pPr>
            <a:lvl2pPr marL="457200" indent="-222250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/>
            </a:lvl2pPr>
            <a:lvl3pPr marL="693738" indent="-177800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857250" indent="-163513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033463" indent="-176213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304B55-8875-614D-9441-24C1DD8DE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667678-974F-C145-8294-95E121EA1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BC479-B28C-5641-9BDE-5DC3E174D1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071979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E87BF5C-C6E4-9F42-9774-084B26FCB243}"/>
              </a:ext>
            </a:extLst>
          </p:cNvPr>
          <p:cNvSpPr/>
          <p:nvPr/>
        </p:nvSpPr>
        <p:spPr>
          <a:xfrm>
            <a:off x="0" y="1"/>
            <a:ext cx="9737767" cy="6857999"/>
          </a:xfrm>
          <a:prstGeom prst="rect">
            <a:avLst/>
          </a:prstGeom>
          <a:gradFill flip="none" rotWithShape="1">
            <a:gsLst>
              <a:gs pos="0">
                <a:srgbClr val="143F50"/>
              </a:gs>
              <a:gs pos="48000">
                <a:srgbClr val="134E5D"/>
              </a:gs>
              <a:gs pos="100000">
                <a:srgbClr val="03919A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20EFCD25-3B0E-004A-B45D-1276CAD1B60D}"/>
              </a:ext>
            </a:extLst>
          </p:cNvPr>
          <p:cNvSpPr/>
          <p:nvPr/>
        </p:nvSpPr>
        <p:spPr>
          <a:xfrm flipV="1">
            <a:off x="8467106" y="0"/>
            <a:ext cx="2731325" cy="6857999"/>
          </a:xfrm>
          <a:prstGeom prst="parallelogram">
            <a:avLst/>
          </a:prstGeom>
          <a:solidFill>
            <a:srgbClr val="A7A8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1B836C-50EF-934A-85A5-B4AC80584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EA36B6-62B4-454E-9BE4-DAC8C118C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BC479-B28C-5641-9BDE-5DC3E174D1D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28CB02-690E-0D4D-AEF9-C0622774901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12939" y="6387782"/>
            <a:ext cx="1145521" cy="30226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C202865-E360-514A-B248-822E7B9B771B}"/>
              </a:ext>
            </a:extLst>
          </p:cNvPr>
          <p:cNvCxnSpPr/>
          <p:nvPr/>
        </p:nvCxnSpPr>
        <p:spPr>
          <a:xfrm>
            <a:off x="1593341" y="6424231"/>
            <a:ext cx="0" cy="15113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49FA9009-9799-4847-A49C-7712FDD26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4040" y="1372270"/>
            <a:ext cx="9000647" cy="2267712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712678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E87BF5C-C6E4-9F42-9774-084B26FCB243}"/>
              </a:ext>
            </a:extLst>
          </p:cNvPr>
          <p:cNvSpPr/>
          <p:nvPr/>
        </p:nvSpPr>
        <p:spPr>
          <a:xfrm>
            <a:off x="-290579" y="2"/>
            <a:ext cx="2035365" cy="6857998"/>
          </a:xfrm>
          <a:custGeom>
            <a:avLst/>
            <a:gdLst>
              <a:gd name="connsiteX0" fmla="*/ 0 w 2613863"/>
              <a:gd name="connsiteY0" fmla="*/ 0 h 6857998"/>
              <a:gd name="connsiteX1" fmla="*/ 2613863 w 2613863"/>
              <a:gd name="connsiteY1" fmla="*/ 0 h 6857998"/>
              <a:gd name="connsiteX2" fmla="*/ 2613863 w 2613863"/>
              <a:gd name="connsiteY2" fmla="*/ 6857998 h 6857998"/>
              <a:gd name="connsiteX3" fmla="*/ 0 w 2613863"/>
              <a:gd name="connsiteY3" fmla="*/ 6857998 h 6857998"/>
              <a:gd name="connsiteX4" fmla="*/ 0 w 2613863"/>
              <a:gd name="connsiteY4" fmla="*/ 0 h 6857998"/>
              <a:gd name="connsiteX0" fmla="*/ 0 w 2613863"/>
              <a:gd name="connsiteY0" fmla="*/ 0 h 6857998"/>
              <a:gd name="connsiteX1" fmla="*/ 1326239 w 2613863"/>
              <a:gd name="connsiteY1" fmla="*/ 0 h 6857998"/>
              <a:gd name="connsiteX2" fmla="*/ 2613863 w 2613863"/>
              <a:gd name="connsiteY2" fmla="*/ 6857998 h 6857998"/>
              <a:gd name="connsiteX3" fmla="*/ 0 w 2613863"/>
              <a:gd name="connsiteY3" fmla="*/ 6857998 h 6857998"/>
              <a:gd name="connsiteX4" fmla="*/ 0 w 2613863"/>
              <a:gd name="connsiteY4" fmla="*/ 0 h 6857998"/>
              <a:gd name="connsiteX0" fmla="*/ 0 w 2035365"/>
              <a:gd name="connsiteY0" fmla="*/ 0 h 6857998"/>
              <a:gd name="connsiteX1" fmla="*/ 1326239 w 2035365"/>
              <a:gd name="connsiteY1" fmla="*/ 0 h 6857998"/>
              <a:gd name="connsiteX2" fmla="*/ 2035365 w 2035365"/>
              <a:gd name="connsiteY2" fmla="*/ 6857998 h 6857998"/>
              <a:gd name="connsiteX3" fmla="*/ 0 w 2035365"/>
              <a:gd name="connsiteY3" fmla="*/ 6857998 h 6857998"/>
              <a:gd name="connsiteX4" fmla="*/ 0 w 2035365"/>
              <a:gd name="connsiteY4" fmla="*/ 0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5365" h="6857998">
                <a:moveTo>
                  <a:pt x="0" y="0"/>
                </a:moveTo>
                <a:lnTo>
                  <a:pt x="1326239" y="0"/>
                </a:lnTo>
                <a:lnTo>
                  <a:pt x="2035365" y="6857998"/>
                </a:lnTo>
                <a:lnTo>
                  <a:pt x="0" y="685799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143F50"/>
              </a:gs>
              <a:gs pos="48000">
                <a:srgbClr val="134E5D"/>
              </a:gs>
              <a:gs pos="100000">
                <a:srgbClr val="03919A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E26228-5893-6D40-A3A2-FE5126263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8877" y="1372270"/>
            <a:ext cx="9000647" cy="2267712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EA36B6-62B4-454E-9BE4-DAC8C118C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BC479-B28C-5641-9BDE-5DC3E174D1D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28CB02-690E-0D4D-AEF9-C0622774901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12939" y="6387782"/>
            <a:ext cx="1145521" cy="30226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0925C3-E1F2-AF4F-91E5-395EE7FB40F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908877" y="6368225"/>
            <a:ext cx="4114800" cy="302261"/>
          </a:xfrm>
        </p:spPr>
        <p:txBody>
          <a:bodyPr/>
          <a:lstStyle/>
          <a:p>
            <a:r>
              <a:rPr lang="en-US"/>
              <a:t>Confidential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373250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0B2672-01A5-034C-B94F-FEE4EDA2DF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2940" y="1409989"/>
            <a:ext cx="5706860" cy="4351338"/>
          </a:xfrm>
        </p:spPr>
        <p:txBody>
          <a:bodyPr>
            <a:noAutofit/>
          </a:bodyPr>
          <a:lstStyle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38A0EB-2887-214E-9C70-7A01129F36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409989"/>
            <a:ext cx="5754361" cy="4351338"/>
          </a:xfrm>
        </p:spPr>
        <p:txBody>
          <a:bodyPr>
            <a:noAutofit/>
          </a:bodyPr>
          <a:lstStyle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9AF21D-E4E7-7B42-B322-5061B9B23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C11E68-ACA5-8246-9764-43A66AE94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BC479-B28C-5641-9BDE-5DC3E174D1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37E394D-BC58-C943-93CF-CE3D49054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6752349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C9F01-2536-FD49-AC43-D9A9644B5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C310F1-F127-264D-A829-D7ABD17B7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021ACB-83A2-914F-9799-B78C2B006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BC479-B28C-5641-9BDE-5DC3E174D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958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A9AC18-7CEE-A74D-9E23-D61F6CF21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39E6E6-77B9-DD46-82B0-B7E620889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BC479-B28C-5641-9BDE-5DC3E174D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490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C9F01-2536-FD49-AC43-D9A9644B52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Master Colors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C310F1-F127-264D-A829-D7ABD17B7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021ACB-83A2-914F-9799-B78C2B006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BC479-B28C-5641-9BDE-5DC3E174D1D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549FD23-1C5F-2849-8182-1EFE7A1D4F88}"/>
              </a:ext>
            </a:extLst>
          </p:cNvPr>
          <p:cNvSpPr/>
          <p:nvPr userDrawn="1"/>
        </p:nvSpPr>
        <p:spPr>
          <a:xfrm>
            <a:off x="1016000" y="2164080"/>
            <a:ext cx="955040" cy="95504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30F990D-6973-CB4A-A8E0-33EB5388FD7D}"/>
              </a:ext>
            </a:extLst>
          </p:cNvPr>
          <p:cNvSpPr/>
          <p:nvPr userDrawn="1"/>
        </p:nvSpPr>
        <p:spPr>
          <a:xfrm>
            <a:off x="2901696" y="2164080"/>
            <a:ext cx="955040" cy="9550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FC1CA3C-0730-4D48-B279-455F1B4AF84E}"/>
              </a:ext>
            </a:extLst>
          </p:cNvPr>
          <p:cNvSpPr/>
          <p:nvPr userDrawn="1"/>
        </p:nvSpPr>
        <p:spPr>
          <a:xfrm>
            <a:off x="4787392" y="2164080"/>
            <a:ext cx="955040" cy="95504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27B4B84-63DB-2146-848E-09B6F4F32D22}"/>
              </a:ext>
            </a:extLst>
          </p:cNvPr>
          <p:cNvSpPr/>
          <p:nvPr userDrawn="1"/>
        </p:nvSpPr>
        <p:spPr>
          <a:xfrm>
            <a:off x="6673088" y="2164080"/>
            <a:ext cx="955040" cy="9550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85CE169-36F5-6541-9C0E-D0BDE55287BF}"/>
              </a:ext>
            </a:extLst>
          </p:cNvPr>
          <p:cNvSpPr/>
          <p:nvPr userDrawn="1"/>
        </p:nvSpPr>
        <p:spPr>
          <a:xfrm>
            <a:off x="8558784" y="2164080"/>
            <a:ext cx="955040" cy="95504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2938FAB-3271-1C44-B501-C70CC399661E}"/>
              </a:ext>
            </a:extLst>
          </p:cNvPr>
          <p:cNvSpPr/>
          <p:nvPr userDrawn="1"/>
        </p:nvSpPr>
        <p:spPr>
          <a:xfrm>
            <a:off x="10444480" y="2164080"/>
            <a:ext cx="955040" cy="95504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5A32B1-BB4A-E342-AEFF-A4FD1B66B0DB}"/>
              </a:ext>
            </a:extLst>
          </p:cNvPr>
          <p:cNvSpPr txBox="1"/>
          <p:nvPr userDrawn="1"/>
        </p:nvSpPr>
        <p:spPr>
          <a:xfrm>
            <a:off x="601578" y="3432298"/>
            <a:ext cx="1783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tx2"/>
                </a:solidFill>
              </a:rPr>
              <a:t>HEX: #01A3A7</a:t>
            </a:r>
          </a:p>
          <a:p>
            <a:pPr algn="ctr"/>
            <a:r>
              <a:rPr lang="en-US" sz="1200" dirty="0">
                <a:solidFill>
                  <a:schemeClr val="tx2"/>
                </a:solidFill>
              </a:rPr>
              <a:t>RGB: 1  163  167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BECDE2E-DB09-B248-80ED-0EA2CB781CFF}"/>
              </a:ext>
            </a:extLst>
          </p:cNvPr>
          <p:cNvSpPr txBox="1"/>
          <p:nvPr userDrawn="1"/>
        </p:nvSpPr>
        <p:spPr>
          <a:xfrm>
            <a:off x="2487274" y="3432298"/>
            <a:ext cx="1783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323332"/>
                </a:solidFill>
              </a:rPr>
              <a:t>HEX: #323332</a:t>
            </a:r>
          </a:p>
          <a:p>
            <a:pPr algn="ctr"/>
            <a:r>
              <a:rPr lang="en-US" sz="1200" dirty="0">
                <a:solidFill>
                  <a:srgbClr val="323332"/>
                </a:solidFill>
              </a:rPr>
              <a:t>RGB: 50  51  50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85B48F9-40B7-134E-8D5A-8D5FDE0B1D6B}"/>
              </a:ext>
            </a:extLst>
          </p:cNvPr>
          <p:cNvSpPr txBox="1"/>
          <p:nvPr userDrawn="1"/>
        </p:nvSpPr>
        <p:spPr>
          <a:xfrm>
            <a:off x="4372970" y="3432298"/>
            <a:ext cx="1783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accent3"/>
                </a:solidFill>
              </a:rPr>
              <a:t>HEX: # A5A5A5 </a:t>
            </a:r>
          </a:p>
          <a:p>
            <a:pPr algn="ctr"/>
            <a:r>
              <a:rPr lang="en-US" sz="1200" dirty="0">
                <a:solidFill>
                  <a:schemeClr val="accent3"/>
                </a:solidFill>
              </a:rPr>
              <a:t>RGB: 165  165 165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4D9B28-2961-D544-9D6B-47C8C9AFE494}"/>
              </a:ext>
            </a:extLst>
          </p:cNvPr>
          <p:cNvSpPr txBox="1"/>
          <p:nvPr userDrawn="1"/>
        </p:nvSpPr>
        <p:spPr>
          <a:xfrm>
            <a:off x="6258666" y="3432298"/>
            <a:ext cx="1783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A3243B"/>
                </a:solidFill>
              </a:rPr>
              <a:t>HEX: #A3243B</a:t>
            </a:r>
          </a:p>
          <a:p>
            <a:pPr algn="ctr"/>
            <a:r>
              <a:rPr lang="en-US" sz="1200" dirty="0">
                <a:solidFill>
                  <a:srgbClr val="A3243B"/>
                </a:solidFill>
              </a:rPr>
              <a:t>RGB: 163  36  59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EDB609-BDA6-794F-9321-B23A93BB57D2}"/>
              </a:ext>
            </a:extLst>
          </p:cNvPr>
          <p:cNvSpPr txBox="1"/>
          <p:nvPr userDrawn="1"/>
        </p:nvSpPr>
        <p:spPr>
          <a:xfrm>
            <a:off x="8144362" y="3432298"/>
            <a:ext cx="1783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3B5070"/>
                </a:solidFill>
              </a:rPr>
              <a:t>HEX: #3B5070</a:t>
            </a:r>
          </a:p>
          <a:p>
            <a:pPr algn="ctr"/>
            <a:r>
              <a:rPr lang="en-US" sz="1200" dirty="0">
                <a:solidFill>
                  <a:srgbClr val="3B5070"/>
                </a:solidFill>
              </a:rPr>
              <a:t>RGB: 59  80  112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136691F-3854-6B4E-B910-17505A7F24FF}"/>
              </a:ext>
            </a:extLst>
          </p:cNvPr>
          <p:cNvSpPr txBox="1"/>
          <p:nvPr userDrawn="1"/>
        </p:nvSpPr>
        <p:spPr>
          <a:xfrm>
            <a:off x="10030058" y="3432298"/>
            <a:ext cx="1783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02C3C"/>
                </a:solidFill>
              </a:rPr>
              <a:t>HEX: #202C3C</a:t>
            </a:r>
          </a:p>
          <a:p>
            <a:pPr algn="ctr"/>
            <a:r>
              <a:rPr lang="en-US" sz="1200" dirty="0">
                <a:solidFill>
                  <a:srgbClr val="202C3C"/>
                </a:solidFill>
              </a:rPr>
              <a:t>RGB: 32  44  60</a:t>
            </a:r>
          </a:p>
        </p:txBody>
      </p:sp>
    </p:spTree>
    <p:extLst>
      <p:ext uri="{BB962C8B-B14F-4D97-AF65-F5344CB8AC3E}">
        <p14:creationId xmlns:p14="http://schemas.microsoft.com/office/powerpoint/2010/main" val="935899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99EC15F-CE11-9B49-A1FD-C02BFE8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940" y="365125"/>
            <a:ext cx="11613627" cy="90553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A05F9D-90BD-A648-AAD0-932274AA4F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2939" y="1413164"/>
            <a:ext cx="11613619" cy="47738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CC22D5-4E66-7F44-AEDD-077049F979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34040" y="6368225"/>
            <a:ext cx="4114800" cy="3022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6"/>
                </a:solidFill>
              </a:defRPr>
            </a:lvl1pPr>
          </a:lstStyle>
          <a:p>
            <a:r>
              <a:rPr lang="en-US"/>
              <a:t>Confidential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BA6563-D444-634B-B0DA-FB4A14E80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0929" y="6332600"/>
            <a:ext cx="365632" cy="365125"/>
          </a:xfrm>
          <a:prstGeom prst="ellipse">
            <a:avLst/>
          </a:prstGeom>
          <a:solidFill>
            <a:schemeClr val="accent2"/>
          </a:solidFill>
        </p:spPr>
        <p:txBody>
          <a:bodyPr vert="horz" wrap="none" lIns="91440" tIns="45720" rIns="91440" bIns="45720" rtlCol="0"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fld id="{D09BC479-B28C-5641-9BDE-5DC3E174D1D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D51B70A5-C463-2A48-A3A4-8B7EDBAF2D4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2939" y="6387782"/>
            <a:ext cx="1145522" cy="302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21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7" r:id="rId7"/>
    <p:sldLayoutId id="2147483678" r:id="rId8"/>
    <p:sldLayoutId id="2147483682" r:id="rId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200"/>
        </a:spcBef>
        <a:spcAft>
          <a:spcPts val="600"/>
        </a:spcAft>
        <a:buClr>
          <a:schemeClr val="accent4"/>
        </a:buClr>
        <a:buFont typeface="Arial" panose="020B0604020202020204" pitchFamily="34" charset="0"/>
        <a:buChar char="•"/>
        <a:defRPr sz="2000" kern="1200">
          <a:solidFill>
            <a:schemeClr val="accent5"/>
          </a:solidFill>
          <a:latin typeface="+mn-lt"/>
          <a:ea typeface="+mn-ea"/>
          <a:cs typeface="+mn-cs"/>
        </a:defRPr>
      </a:lvl1pPr>
      <a:lvl2pPr marL="457200" indent="-22225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Clr>
          <a:schemeClr val="accent4"/>
        </a:buClr>
        <a:buFont typeface="System Font Regular"/>
        <a:buChar char="-"/>
        <a:tabLst/>
        <a:defRPr sz="1800" kern="1200">
          <a:solidFill>
            <a:schemeClr val="accent5"/>
          </a:solidFill>
          <a:latin typeface="+mn-lt"/>
          <a:ea typeface="+mn-ea"/>
          <a:cs typeface="+mn-cs"/>
        </a:defRPr>
      </a:lvl2pPr>
      <a:lvl3pPr marL="693738" indent="-1778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Clr>
          <a:schemeClr val="accent4"/>
        </a:buClr>
        <a:buFont typeface="Arial" panose="020B0604020202020204" pitchFamily="34" charset="0"/>
        <a:buChar char="•"/>
        <a:tabLst/>
        <a:defRPr sz="1600" kern="1200">
          <a:solidFill>
            <a:schemeClr val="accent5"/>
          </a:solidFill>
          <a:latin typeface="+mn-lt"/>
          <a:ea typeface="+mn-ea"/>
          <a:cs typeface="+mn-cs"/>
        </a:defRPr>
      </a:lvl3pPr>
      <a:lvl4pPr marL="857250" indent="-163513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Clr>
          <a:schemeClr val="accent4"/>
        </a:buClr>
        <a:buFont typeface="System Font Regular"/>
        <a:buChar char="-"/>
        <a:tabLst/>
        <a:defRPr sz="1400" kern="1200">
          <a:solidFill>
            <a:schemeClr val="accent5"/>
          </a:solidFill>
          <a:latin typeface="+mn-lt"/>
          <a:ea typeface="+mn-ea"/>
          <a:cs typeface="+mn-cs"/>
        </a:defRPr>
      </a:lvl4pPr>
      <a:lvl5pPr marL="1033463" indent="-176213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Clr>
          <a:schemeClr val="accent4"/>
        </a:buClr>
        <a:buFont typeface="Arial" panose="020B0604020202020204" pitchFamily="34" charset="0"/>
        <a:buChar char="•"/>
        <a:tabLst/>
        <a:defRPr sz="1400" kern="1200">
          <a:solidFill>
            <a:schemeClr val="accent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4129">
          <p15:clr>
            <a:srgbClr val="F26B43"/>
          </p15:clr>
        </p15:guide>
        <p15:guide id="4" pos="239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pos="3840" userDrawn="1">
          <p15:clr>
            <a:srgbClr val="F26B43"/>
          </p15:clr>
        </p15:guide>
        <p15:guide id="7" orient="horz" pos="4201" userDrawn="1">
          <p15:clr>
            <a:srgbClr val="F26B43"/>
          </p15:clr>
        </p15:guide>
        <p15:guide id="8" pos="269" userDrawn="1">
          <p15:clr>
            <a:srgbClr val="F26B43"/>
          </p15:clr>
        </p15:guide>
        <p15:guide id="9" pos="740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cid:8b4c9c56-4a17-49d3-83b6-e25f4b9cf5f5@FRAP264.PROD.OUTLOOK.COM" TargetMode="Externa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ommons.wikimedia.org/wiki/File:Europe-large.pn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AD350-847F-374A-A9F4-0C1A2ADB02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280" y="2137043"/>
            <a:ext cx="7189519" cy="1437826"/>
          </a:xfrm>
        </p:spPr>
        <p:txBody>
          <a:bodyPr/>
          <a:lstStyle/>
          <a:p>
            <a:r>
              <a:rPr lang="en-US" noProof="0" dirty="0"/>
              <a:t>Family Meeting</a:t>
            </a:r>
            <a:br>
              <a:rPr lang="en-US" noProof="0" dirty="0"/>
            </a:br>
            <a:r>
              <a:rPr lang="en-US" noProof="0" dirty="0"/>
              <a:t>November 27, 2021</a:t>
            </a:r>
          </a:p>
        </p:txBody>
      </p:sp>
    </p:spTree>
    <p:extLst>
      <p:ext uri="{BB962C8B-B14F-4D97-AF65-F5344CB8AC3E}">
        <p14:creationId xmlns:p14="http://schemas.microsoft.com/office/powerpoint/2010/main" val="376769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1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E0B01-7098-446A-9116-431AB644C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Joining you today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23E851-25CC-4E87-AFE0-35FC4307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5A5B58-71DA-4520-AC3E-8E7BE2417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BC479-B28C-5641-9BDE-5DC3E174D1DE}" type="slidenum">
              <a:rPr lang="en-US" smtClean="0"/>
              <a:t>2</a:t>
            </a:fld>
            <a:endParaRPr lang="en-US"/>
          </a:p>
        </p:txBody>
      </p:sp>
      <p:pic>
        <p:nvPicPr>
          <p:cNvPr id="7" name="Picture 6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273F71F0-8408-4BA6-80FC-9B097A3C5E3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428" y="1673710"/>
            <a:ext cx="2310810" cy="205572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7" name="Picture 16" descr="A person with her arms crossed&#10;&#10;Description automatically generated with medium confidence">
            <a:extLst>
              <a:ext uri="{FF2B5EF4-FFF2-40B4-BE49-F238E27FC236}">
                <a16:creationId xmlns:a16="http://schemas.microsoft.com/office/drawing/2014/main" id="{F554E22E-D15F-4B76-A6AB-1B8E069F80A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63376" y="1673710"/>
            <a:ext cx="2322399" cy="2116412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20EB82C-A741-4D53-A504-4AC608F253E2}"/>
              </a:ext>
            </a:extLst>
          </p:cNvPr>
          <p:cNvSpPr txBox="1"/>
          <p:nvPr/>
        </p:nvSpPr>
        <p:spPr>
          <a:xfrm>
            <a:off x="732428" y="4028661"/>
            <a:ext cx="23221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solidFill>
                  <a:schemeClr val="accent5"/>
                </a:solidFill>
              </a:rPr>
              <a:t>Chris Freitag</a:t>
            </a:r>
            <a:br>
              <a:rPr lang="en-US" dirty="0">
                <a:solidFill>
                  <a:schemeClr val="accent5"/>
                </a:solidFill>
              </a:rPr>
            </a:br>
            <a:r>
              <a:rPr lang="en-US" dirty="0">
                <a:solidFill>
                  <a:schemeClr val="accent5"/>
                </a:solidFill>
              </a:rPr>
              <a:t>Chief Medical Officer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6034404-BBAB-440C-A5D3-4755E37BA989}"/>
              </a:ext>
            </a:extLst>
          </p:cNvPr>
          <p:cNvSpPr txBox="1"/>
          <p:nvPr/>
        </p:nvSpPr>
        <p:spPr>
          <a:xfrm>
            <a:off x="4548830" y="4028660"/>
            <a:ext cx="23391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solidFill>
                  <a:schemeClr val="accent5"/>
                </a:solidFill>
              </a:rPr>
              <a:t>Lori McKenna Gorski</a:t>
            </a:r>
          </a:p>
          <a:p>
            <a:pPr algn="l"/>
            <a:r>
              <a:rPr lang="en-US" dirty="0">
                <a:solidFill>
                  <a:schemeClr val="accent5"/>
                </a:solidFill>
              </a:rPr>
              <a:t>Patient Engagement</a:t>
            </a:r>
          </a:p>
        </p:txBody>
      </p:sp>
    </p:spTree>
    <p:extLst>
      <p:ext uri="{BB962C8B-B14F-4D97-AF65-F5344CB8AC3E}">
        <p14:creationId xmlns:p14="http://schemas.microsoft.com/office/powerpoint/2010/main" val="3001010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049734D6-3750-4E60-BB10-AD8DD91E73A6}"/>
              </a:ext>
            </a:extLst>
          </p:cNvPr>
          <p:cNvSpPr txBox="1"/>
          <p:nvPr/>
        </p:nvSpPr>
        <p:spPr>
          <a:xfrm>
            <a:off x="312940" y="365125"/>
            <a:ext cx="11613627" cy="90553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accent5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b="1" kern="1200">
                <a:latin typeface="+mj-lt"/>
                <a:ea typeface="+mj-ea"/>
                <a:cs typeface="+mj-cs"/>
              </a:rPr>
              <a:t>Our Agenda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984621BD-E5E9-4AD4-B110-25B2014E8DB5}"/>
              </a:ext>
            </a:extLst>
          </p:cNvPr>
          <p:cNvSpPr txBox="1"/>
          <p:nvPr/>
        </p:nvSpPr>
        <p:spPr>
          <a:xfrm>
            <a:off x="312939" y="1413164"/>
            <a:ext cx="11613619" cy="47738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285750" marR="0" lvl="0" indent="-2857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</a:defRPr>
            </a:lvl1pPr>
            <a:lvl2pPr marL="800100" marR="0" lvl="1" indent="-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</a:defRPr>
            </a:lvl2pPr>
          </a:lstStyle>
          <a:p>
            <a:pPr>
              <a:spcAft>
                <a:spcPts val="600"/>
              </a:spcAft>
              <a:buClr>
                <a:schemeClr val="accent4"/>
              </a:buClr>
            </a:pPr>
            <a:r>
              <a:rPr lang="en-US" dirty="0">
                <a:solidFill>
                  <a:schemeClr val="accent5"/>
                </a:solidFill>
                <a:latin typeface="+mn-lt"/>
              </a:rPr>
              <a:t>Who we are</a:t>
            </a:r>
          </a:p>
          <a:p>
            <a:pPr>
              <a:spcAft>
                <a:spcPts val="600"/>
              </a:spcAft>
              <a:buClr>
                <a:schemeClr val="accent4"/>
              </a:buClr>
            </a:pPr>
            <a:r>
              <a:rPr lang="en-US" dirty="0">
                <a:solidFill>
                  <a:schemeClr val="accent5"/>
                </a:solidFill>
                <a:latin typeface="+mn-lt"/>
              </a:rPr>
              <a:t>Overview of UNITE-CNM</a:t>
            </a:r>
          </a:p>
          <a:p>
            <a:pPr lvl="1">
              <a:spcAft>
                <a:spcPts val="600"/>
              </a:spcAft>
              <a:buClr>
                <a:schemeClr val="accent4"/>
              </a:buClr>
            </a:pPr>
            <a:r>
              <a:rPr lang="en-US" dirty="0">
                <a:solidFill>
                  <a:schemeClr val="accent5"/>
                </a:solidFill>
                <a:latin typeface="+mn-lt"/>
              </a:rPr>
              <a:t>Design; Eligibility; Progress</a:t>
            </a:r>
          </a:p>
          <a:p>
            <a:pPr>
              <a:spcAft>
                <a:spcPts val="600"/>
              </a:spcAft>
              <a:buClr>
                <a:schemeClr val="accent4"/>
              </a:buClr>
              <a:defRPr/>
            </a:pPr>
            <a:r>
              <a:rPr kumimoji="0" lang="en-US" b="0" i="0" u="none" strike="noStrike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+mn-lt"/>
              </a:rPr>
              <a:t>Your questions</a:t>
            </a:r>
          </a:p>
          <a:p>
            <a:pPr>
              <a:spcAft>
                <a:spcPts val="600"/>
              </a:spcAft>
              <a:buClr>
                <a:schemeClr val="accent4"/>
              </a:buClr>
              <a:defRPr/>
            </a:pPr>
            <a:r>
              <a:rPr lang="en-US" dirty="0">
                <a:solidFill>
                  <a:schemeClr val="accent5"/>
                </a:solidFill>
                <a:latin typeface="+mn-lt"/>
              </a:rPr>
              <a:t>Open Q&amp;A</a:t>
            </a:r>
          </a:p>
          <a:p>
            <a:pPr>
              <a:spcAft>
                <a:spcPts val="600"/>
              </a:spcAft>
              <a:buClr>
                <a:schemeClr val="accent4"/>
              </a:buClr>
              <a:defRPr/>
            </a:pPr>
            <a:r>
              <a:rPr kumimoji="0" lang="en-US" b="0" i="0" u="none" strike="noStrike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+mn-lt"/>
              </a:rPr>
              <a:t>What to expect next</a:t>
            </a:r>
          </a:p>
          <a:p>
            <a:pPr lvl="1">
              <a:spcAft>
                <a:spcPts val="600"/>
              </a:spcAft>
              <a:buClr>
                <a:schemeClr val="accent4"/>
              </a:buClr>
            </a:pPr>
            <a:endParaRPr lang="en-US" dirty="0">
              <a:solidFill>
                <a:schemeClr val="accent5"/>
              </a:solidFill>
              <a:latin typeface="+mn-lt"/>
            </a:endParaRPr>
          </a:p>
          <a:p>
            <a:pPr lvl="1">
              <a:spcAft>
                <a:spcPts val="600"/>
              </a:spcAft>
              <a:buClr>
                <a:schemeClr val="accent4"/>
              </a:buClr>
            </a:pPr>
            <a:endParaRPr lang="en-US" dirty="0">
              <a:solidFill>
                <a:schemeClr val="accent5"/>
              </a:solidFill>
              <a:latin typeface="+mn-lt"/>
            </a:endParaRPr>
          </a:p>
          <a:p>
            <a:pPr lvl="1">
              <a:spcAft>
                <a:spcPts val="600"/>
              </a:spcAft>
              <a:buClr>
                <a:schemeClr val="accent4"/>
              </a:buClr>
            </a:pPr>
            <a:endParaRPr lang="en-US" dirty="0">
              <a:solidFill>
                <a:schemeClr val="accent5"/>
              </a:solidFill>
              <a:latin typeface="+mn-lt"/>
            </a:endParaRPr>
          </a:p>
          <a:p>
            <a:pPr lvl="1">
              <a:spcAft>
                <a:spcPts val="600"/>
              </a:spcAft>
              <a:buClr>
                <a:schemeClr val="accent4"/>
              </a:buClr>
            </a:pPr>
            <a:endParaRPr lang="en-US" dirty="0">
              <a:solidFill>
                <a:schemeClr val="accent5"/>
              </a:solidFill>
              <a:latin typeface="+mn-lt"/>
            </a:endParaRPr>
          </a:p>
          <a:p>
            <a:pPr lvl="1">
              <a:spcAft>
                <a:spcPts val="600"/>
              </a:spcAft>
              <a:buClr>
                <a:schemeClr val="accent4"/>
              </a:buClr>
            </a:pPr>
            <a:endParaRPr lang="en-US" dirty="0">
              <a:solidFill>
                <a:schemeClr val="accent5"/>
              </a:solidFill>
              <a:latin typeface="+mn-lt"/>
            </a:endParaRPr>
          </a:p>
          <a:p>
            <a:pPr>
              <a:spcAft>
                <a:spcPts val="600"/>
              </a:spcAft>
              <a:buClr>
                <a:schemeClr val="accent4"/>
              </a:buClr>
            </a:pPr>
            <a:endParaRPr lang="en-US" dirty="0">
              <a:solidFill>
                <a:schemeClr val="accent5"/>
              </a:solidFill>
              <a:latin typeface="+mn-lt"/>
            </a:endParaRP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42A91339-201C-4108-B79F-20271F347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34040" y="6368225"/>
            <a:ext cx="4114800" cy="302261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Confidential</a:t>
            </a: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0869343C-7988-44C8-9519-EE7A9D007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929" y="6332600"/>
            <a:ext cx="365632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D09BC479-B28C-5641-9BDE-5DC3E174D1DE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460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 58">
            <a:extLst>
              <a:ext uri="{FF2B5EF4-FFF2-40B4-BE49-F238E27FC236}">
                <a16:creationId xmlns:a16="http://schemas.microsoft.com/office/drawing/2014/main" id="{BF8197C8-D796-46A0-9541-F157E1DE594F}"/>
              </a:ext>
            </a:extLst>
          </p:cNvPr>
          <p:cNvGrpSpPr/>
          <p:nvPr/>
        </p:nvGrpSpPr>
        <p:grpSpPr>
          <a:xfrm>
            <a:off x="6218081" y="1786139"/>
            <a:ext cx="5779634" cy="3638020"/>
            <a:chOff x="6201456" y="1798291"/>
            <a:chExt cx="5779634" cy="2672179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7DC90428-E104-49DB-99D6-D5BF0FE88A8B}"/>
                </a:ext>
              </a:extLst>
            </p:cNvPr>
            <p:cNvGrpSpPr/>
            <p:nvPr/>
          </p:nvGrpSpPr>
          <p:grpSpPr>
            <a:xfrm>
              <a:off x="6201456" y="1798291"/>
              <a:ext cx="5779634" cy="2672179"/>
              <a:chOff x="6033361" y="1798291"/>
              <a:chExt cx="5779634" cy="2672179"/>
            </a:xfrm>
          </p:grpSpPr>
          <p:sp>
            <p:nvSpPr>
              <p:cNvPr id="50" name="Rectangle: Rounded Corners 49">
                <a:extLst>
                  <a:ext uri="{FF2B5EF4-FFF2-40B4-BE49-F238E27FC236}">
                    <a16:creationId xmlns:a16="http://schemas.microsoft.com/office/drawing/2014/main" id="{9267BF2B-1B7C-406F-89FD-FFDED42C87DF}"/>
                  </a:ext>
                </a:extLst>
              </p:cNvPr>
              <p:cNvSpPr/>
              <p:nvPr/>
            </p:nvSpPr>
            <p:spPr>
              <a:xfrm>
                <a:off x="6033361" y="1798291"/>
                <a:ext cx="5779634" cy="2672179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62FB02F1-EAB8-4CE6-A770-33CA683FBA39}"/>
                  </a:ext>
                </a:extLst>
              </p:cNvPr>
              <p:cNvGrpSpPr/>
              <p:nvPr/>
            </p:nvGrpSpPr>
            <p:grpSpPr>
              <a:xfrm>
                <a:off x="9272979" y="3790663"/>
                <a:ext cx="1947672" cy="427444"/>
                <a:chOff x="525279" y="3768459"/>
                <a:chExt cx="1947672" cy="427444"/>
              </a:xfrm>
            </p:grpSpPr>
            <p:sp>
              <p:nvSpPr>
                <p:cNvPr id="34" name="Rectangle: Rounded Corners 33">
                  <a:extLst>
                    <a:ext uri="{FF2B5EF4-FFF2-40B4-BE49-F238E27FC236}">
                      <a16:creationId xmlns:a16="http://schemas.microsoft.com/office/drawing/2014/main" id="{6070CA4F-218B-43CA-8F72-9058EDFE2B82}"/>
                    </a:ext>
                  </a:extLst>
                </p:cNvPr>
                <p:cNvSpPr/>
                <p:nvPr/>
              </p:nvSpPr>
              <p:spPr>
                <a:xfrm>
                  <a:off x="525279" y="3768459"/>
                  <a:ext cx="1947672" cy="382835"/>
                </a:xfrm>
                <a:prstGeom prst="roundRect">
                  <a:avLst/>
                </a:prstGeom>
                <a:solidFill>
                  <a:srgbClr val="3B5070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3E69F792-0428-4E31-A745-4AA4AFA1BA49}"/>
                    </a:ext>
                  </a:extLst>
                </p:cNvPr>
                <p:cNvSpPr txBox="1"/>
                <p:nvPr/>
              </p:nvSpPr>
              <p:spPr>
                <a:xfrm>
                  <a:off x="562584" y="3888126"/>
                  <a:ext cx="1899822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b="1" cap="small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Lynn</a:t>
                  </a:r>
                </a:p>
              </p:txBody>
            </p:sp>
          </p:grp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4F8328C0-AC0B-4D7F-BC67-6B860B7BD082}"/>
                  </a:ext>
                </a:extLst>
              </p:cNvPr>
              <p:cNvGrpSpPr/>
              <p:nvPr/>
            </p:nvGrpSpPr>
            <p:grpSpPr>
              <a:xfrm>
                <a:off x="6476263" y="3762702"/>
                <a:ext cx="1983873" cy="409421"/>
                <a:chOff x="644463" y="3737307"/>
                <a:chExt cx="1983873" cy="409421"/>
              </a:xfrm>
            </p:grpSpPr>
            <p:sp>
              <p:nvSpPr>
                <p:cNvPr id="28" name="Rectangle: Rounded Corners 27">
                  <a:extLst>
                    <a:ext uri="{FF2B5EF4-FFF2-40B4-BE49-F238E27FC236}">
                      <a16:creationId xmlns:a16="http://schemas.microsoft.com/office/drawing/2014/main" id="{68FC7ED0-6392-4DFB-98CA-7560CFA3A799}"/>
                    </a:ext>
                  </a:extLst>
                </p:cNvPr>
                <p:cNvSpPr/>
                <p:nvPr/>
              </p:nvSpPr>
              <p:spPr>
                <a:xfrm>
                  <a:off x="680664" y="3737307"/>
                  <a:ext cx="1947672" cy="382835"/>
                </a:xfrm>
                <a:prstGeom prst="roundRect">
                  <a:avLst/>
                </a:prstGeom>
                <a:solidFill>
                  <a:srgbClr val="3B5070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643469D7-D46D-48CB-8283-3F6066663CA7}"/>
                    </a:ext>
                  </a:extLst>
                </p:cNvPr>
                <p:cNvSpPr txBox="1"/>
                <p:nvPr/>
              </p:nvSpPr>
              <p:spPr>
                <a:xfrm>
                  <a:off x="644463" y="3838951"/>
                  <a:ext cx="1899822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b="1" cap="small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Sebastian</a:t>
                  </a:r>
                </a:p>
              </p:txBody>
            </p:sp>
          </p:grpSp>
        </p:grpSp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8B44BCC7-9107-4D80-ADCB-6231B39E560C}"/>
                </a:ext>
              </a:extLst>
            </p:cNvPr>
            <p:cNvPicPr>
              <a:picLocks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322275" y="2292312"/>
              <a:ext cx="2203704" cy="1638802"/>
            </a:xfrm>
            <a:prstGeom prst="roundRect">
              <a:avLst/>
            </a:prstGeom>
            <a:ln>
              <a:noFill/>
            </a:ln>
          </p:spPr>
        </p:pic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7C6B5B-693C-4518-A2E1-3AF6A72B5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internal use only.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865A50-EA03-45BB-B667-3B3341F2A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968C9-B0EB-F342-AD96-BD759604840F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FD2754D-9843-4CD5-AF23-5CEC3228CF02}"/>
              </a:ext>
            </a:extLst>
          </p:cNvPr>
          <p:cNvSpPr/>
          <p:nvPr/>
        </p:nvSpPr>
        <p:spPr>
          <a:xfrm>
            <a:off x="0" y="7"/>
            <a:ext cx="12192000" cy="124286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D396986-0C65-43DD-986B-EE9B210ED222}"/>
              </a:ext>
            </a:extLst>
          </p:cNvPr>
          <p:cNvCxnSpPr/>
          <p:nvPr/>
        </p:nvCxnSpPr>
        <p:spPr>
          <a:xfrm>
            <a:off x="205665" y="151405"/>
            <a:ext cx="0" cy="993976"/>
          </a:xfrm>
          <a:prstGeom prst="line">
            <a:avLst/>
          </a:prstGeom>
          <a:ln w="57150">
            <a:solidFill>
              <a:srgbClr val="76767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3F1A688-2619-4AE8-9723-CACCD40DDFB2}"/>
              </a:ext>
            </a:extLst>
          </p:cNvPr>
          <p:cNvCxnSpPr/>
          <p:nvPr/>
        </p:nvCxnSpPr>
        <p:spPr>
          <a:xfrm>
            <a:off x="358065" y="151405"/>
            <a:ext cx="0" cy="993976"/>
          </a:xfrm>
          <a:prstGeom prst="line">
            <a:avLst/>
          </a:prstGeom>
          <a:ln w="57150">
            <a:solidFill>
              <a:srgbClr val="76767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98DB251E-FA3E-44D0-A144-DC56B8C7DDA5}"/>
              </a:ext>
            </a:extLst>
          </p:cNvPr>
          <p:cNvSpPr txBox="1"/>
          <p:nvPr/>
        </p:nvSpPr>
        <p:spPr>
          <a:xfrm>
            <a:off x="658735" y="137486"/>
            <a:ext cx="94288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>
                <a:solidFill>
                  <a:schemeClr val="accent2"/>
                </a:solidFill>
              </a:rPr>
              <a:t>Our Focus: Changing the Lives of Patients with Myotubular and Centronuclear Myopathies (CNM)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ECB83FC-D6E6-495D-B947-E499D6CF0F5B}"/>
              </a:ext>
            </a:extLst>
          </p:cNvPr>
          <p:cNvGrpSpPr/>
          <p:nvPr/>
        </p:nvGrpSpPr>
        <p:grpSpPr>
          <a:xfrm>
            <a:off x="82697" y="1774979"/>
            <a:ext cx="5779634" cy="3660339"/>
            <a:chOff x="210911" y="1802167"/>
            <a:chExt cx="5779634" cy="3660339"/>
          </a:xfrm>
        </p:grpSpPr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B01FD543-C54E-497D-AC07-CF3F979F31A9}"/>
                </a:ext>
              </a:extLst>
            </p:cNvPr>
            <p:cNvSpPr/>
            <p:nvPr/>
          </p:nvSpPr>
          <p:spPr>
            <a:xfrm>
              <a:off x="210911" y="1802167"/>
              <a:ext cx="5779634" cy="3660339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4907D9BA-3194-4562-84A7-3D25265A8F65}"/>
                </a:ext>
              </a:extLst>
            </p:cNvPr>
            <p:cNvSpPr/>
            <p:nvPr/>
          </p:nvSpPr>
          <p:spPr>
            <a:xfrm>
              <a:off x="658735" y="4470470"/>
              <a:ext cx="1946581" cy="523463"/>
            </a:xfrm>
            <a:prstGeom prst="roundRect">
              <a:avLst/>
            </a:prstGeom>
            <a:solidFill>
              <a:srgbClr val="3B507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3FB84A9-778D-4ADC-AA15-ECFCE36A083E}"/>
                </a:ext>
              </a:extLst>
            </p:cNvPr>
            <p:cNvSpPr txBox="1"/>
            <p:nvPr/>
          </p:nvSpPr>
          <p:spPr>
            <a:xfrm>
              <a:off x="658735" y="4666731"/>
              <a:ext cx="18998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cap="small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Declan</a:t>
              </a:r>
            </a:p>
          </p:txBody>
        </p:sp>
        <p:pic>
          <p:nvPicPr>
            <p:cNvPr id="18" name="Picture 17" descr="A person sitting on a couch&#10;&#10;Description automatically generated with medium confidence">
              <a:extLst>
                <a:ext uri="{FF2B5EF4-FFF2-40B4-BE49-F238E27FC236}">
                  <a16:creationId xmlns:a16="http://schemas.microsoft.com/office/drawing/2014/main" id="{C09AC5AB-E1DC-4163-9DF0-0C6C168F0E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99360" y="2484378"/>
              <a:ext cx="2202415" cy="2109611"/>
            </a:xfrm>
            <a:prstGeom prst="roundRect">
              <a:avLst/>
            </a:prstGeom>
          </p:spPr>
        </p:pic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248BA62F-D854-4221-9949-3D3BBB025ECA}"/>
                </a:ext>
              </a:extLst>
            </p:cNvPr>
            <p:cNvGrpSpPr/>
            <p:nvPr/>
          </p:nvGrpSpPr>
          <p:grpSpPr>
            <a:xfrm>
              <a:off x="3275111" y="4539234"/>
              <a:ext cx="2050105" cy="521208"/>
              <a:chOff x="359211" y="4479099"/>
              <a:chExt cx="2050105" cy="521208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6B82E10A-EE06-4044-98B4-C171775D0FF8}"/>
                  </a:ext>
                </a:extLst>
              </p:cNvPr>
              <p:cNvSpPr/>
              <p:nvPr/>
            </p:nvSpPr>
            <p:spPr>
              <a:xfrm>
                <a:off x="461644" y="4479099"/>
                <a:ext cx="1947672" cy="521208"/>
              </a:xfrm>
              <a:prstGeom prst="roundRect">
                <a:avLst/>
              </a:prstGeom>
              <a:solidFill>
                <a:srgbClr val="3B5070">
                  <a:alpha val="8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DA41E33-6FFD-46B6-B7D5-E2E58D91F98B}"/>
                  </a:ext>
                </a:extLst>
              </p:cNvPr>
              <p:cNvSpPr txBox="1"/>
              <p:nvPr/>
            </p:nvSpPr>
            <p:spPr>
              <a:xfrm>
                <a:off x="359211" y="4518382"/>
                <a:ext cx="189982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cap="small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Ashley</a:t>
                </a:r>
              </a:p>
            </p:txBody>
          </p:sp>
        </p:grp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30685DA-C53C-4F77-91DD-1F7FF6649576}"/>
                </a:ext>
              </a:extLst>
            </p:cNvPr>
            <p:cNvSpPr txBox="1"/>
            <p:nvPr/>
          </p:nvSpPr>
          <p:spPr>
            <a:xfrm>
              <a:off x="368350" y="2026385"/>
              <a:ext cx="5464756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i="0" dirty="0">
                  <a:solidFill>
                    <a:schemeClr val="accent2"/>
                  </a:solidFill>
                  <a:effectLst/>
                  <a:latin typeface="Helvetica Neue"/>
                </a:rPr>
                <a:t>X-linked Myotubular Myopathy patients (MTM1)</a:t>
              </a:r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51CE1453-1AC7-4631-A7FC-2B150A40D3D3}"/>
              </a:ext>
            </a:extLst>
          </p:cNvPr>
          <p:cNvSpPr txBox="1"/>
          <p:nvPr/>
        </p:nvSpPr>
        <p:spPr>
          <a:xfrm>
            <a:off x="6660983" y="1969730"/>
            <a:ext cx="50059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b="1" i="0" dirty="0">
                <a:solidFill>
                  <a:schemeClr val="accent2"/>
                </a:solidFill>
                <a:effectLst/>
                <a:latin typeface="Helvetica Neue"/>
              </a:rPr>
              <a:t>Autosomal Dominant CNM patients (DNM2)</a:t>
            </a:r>
            <a:endParaRPr lang="en-US" sz="1400" dirty="0">
              <a:solidFill>
                <a:schemeClr val="accent2"/>
              </a:solidFill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0F2A928B-A884-4352-8C8B-95D05D34A357}"/>
              </a:ext>
            </a:extLst>
          </p:cNvPr>
          <p:cNvPicPr/>
          <p:nvPr/>
        </p:nvPicPr>
        <p:blipFill rotWithShape="1">
          <a:blip r:embed="rId4" r:link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6598816" y="2413263"/>
            <a:ext cx="2203704" cy="2228157"/>
          </a:xfrm>
          <a:prstGeom prst="roundRect">
            <a:avLst/>
          </a:prstGeom>
          <a:noFill/>
          <a:ln>
            <a:noFill/>
          </a:ln>
        </p:spPr>
      </p:pic>
      <p:pic>
        <p:nvPicPr>
          <p:cNvPr id="31" name="Picture 30" descr="A picture containing indoor, person, floor, little&#10;&#10;Description automatically generated">
            <a:extLst>
              <a:ext uri="{FF2B5EF4-FFF2-40B4-BE49-F238E27FC236}">
                <a16:creationId xmlns:a16="http://schemas.microsoft.com/office/drawing/2014/main" id="{FA3170CA-31D9-40BC-AC4A-6B9CDF04BEC3}"/>
              </a:ext>
            </a:extLst>
          </p:cNvPr>
          <p:cNvPicPr>
            <a:picLocks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5236" y="2493572"/>
            <a:ext cx="2203704" cy="211226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717790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8A032-F28F-4D15-AD16-85BBC71F2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7890" y="494962"/>
            <a:ext cx="8735438" cy="978729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‘UNITE – CNM’: Phase 1 / 2 study of DYN101, first patient dosed Q1 2020 – IV 1/week</a:t>
            </a:r>
            <a:endParaRPr lang="en-US" i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54C4E8E-4A94-4A59-B801-8C940B9448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7890" y="1694038"/>
            <a:ext cx="1643249" cy="97330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471F8C-429C-4779-A043-186E838C5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30121-CC19-A64B-8C29-55F835865243}" type="slidenum">
              <a:rPr lang="nl-BE" smtClean="0"/>
              <a:t>5</a:t>
            </a:fld>
            <a:endParaRPr lang="nl-BE" dirty="0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580BCE25-7892-4830-9CFC-EC2E0EBDFC5A}"/>
              </a:ext>
            </a:extLst>
          </p:cNvPr>
          <p:cNvSpPr txBox="1">
            <a:spLocks/>
          </p:cNvSpPr>
          <p:nvPr/>
        </p:nvSpPr>
        <p:spPr>
          <a:xfrm>
            <a:off x="368110" y="2603278"/>
            <a:ext cx="4022951" cy="145431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80000"/>
              <a:buFont typeface="System Font Regular"/>
              <a:buChar char="-"/>
              <a:defRPr sz="24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0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Broadest development plan for any investigational product in CNM</a:t>
            </a:r>
          </a:p>
          <a:p>
            <a:r>
              <a:rPr lang="en-US" sz="2000" dirty="0"/>
              <a:t>Evaluating safety, tolerability, PK &amp; efficacy of DYN101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63FB6D-11E7-42BD-9E52-B1D2583C5E00}"/>
              </a:ext>
            </a:extLst>
          </p:cNvPr>
          <p:cNvSpPr txBox="1"/>
          <p:nvPr/>
        </p:nvSpPr>
        <p:spPr>
          <a:xfrm>
            <a:off x="1769996" y="6012203"/>
            <a:ext cx="8735438" cy="70788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Following Phase 1/2 studies, Dynacure plans to initiate a registration-directed program in EU &amp; US</a:t>
            </a:r>
            <a:endParaRPr lang="en-US" sz="2000" dirty="0">
              <a:solidFill>
                <a:srgbClr val="333333"/>
              </a:solidFill>
            </a:endParaRPr>
          </a:p>
        </p:txBody>
      </p:sp>
      <p:sp>
        <p:nvSpPr>
          <p:cNvPr id="7" name="Oval 172">
            <a:extLst>
              <a:ext uri="{FF2B5EF4-FFF2-40B4-BE49-F238E27FC236}">
                <a16:creationId xmlns:a16="http://schemas.microsoft.com/office/drawing/2014/main" id="{A9977B93-3049-4682-ADDA-6D2CAF508135}"/>
              </a:ext>
            </a:extLst>
          </p:cNvPr>
          <p:cNvSpPr/>
          <p:nvPr/>
        </p:nvSpPr>
        <p:spPr>
          <a:xfrm>
            <a:off x="7392042" y="6368329"/>
            <a:ext cx="334385" cy="350289"/>
          </a:xfrm>
          <a:prstGeom prst="ellipse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Oval 182">
            <a:extLst>
              <a:ext uri="{FF2B5EF4-FFF2-40B4-BE49-F238E27FC236}">
                <a16:creationId xmlns:a16="http://schemas.microsoft.com/office/drawing/2014/main" id="{257FB864-9B19-4BD1-BCE1-BC05E7D8B250}"/>
              </a:ext>
            </a:extLst>
          </p:cNvPr>
          <p:cNvSpPr/>
          <p:nvPr/>
        </p:nvSpPr>
        <p:spPr>
          <a:xfrm>
            <a:off x="7045759" y="6365169"/>
            <a:ext cx="334385" cy="350289"/>
          </a:xfrm>
          <a:prstGeom prst="ellipse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2000" r="-22000"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F6F2AB0-82E5-4017-96BA-D805321AD963}"/>
              </a:ext>
            </a:extLst>
          </p:cNvPr>
          <p:cNvSpPr/>
          <p:nvPr/>
        </p:nvSpPr>
        <p:spPr bwMode="auto">
          <a:xfrm>
            <a:off x="8517171" y="2526231"/>
            <a:ext cx="1444580" cy="1511251"/>
          </a:xfrm>
          <a:prstGeom prst="rect">
            <a:avLst/>
          </a:prstGeom>
          <a:solidFill>
            <a:srgbClr val="00B050"/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38576" tIns="19289" rIns="38576" bIns="19289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102692" algn="l" defTabSz="514350"/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EXTENSION study</a:t>
            </a:r>
          </a:p>
          <a:p>
            <a:pPr marL="102692" algn="l" defTabSz="514350"/>
            <a:r>
              <a:rPr lang="en-US" sz="14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12 </a:t>
            </a:r>
            <a:r>
              <a:rPr lang="en-US" sz="1400" b="1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wks</a:t>
            </a:r>
            <a:r>
              <a:rPr lang="en-US" sz="14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signs of efficacy</a:t>
            </a:r>
            <a:endParaRPr lang="en-US" sz="1400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107A89-9348-493E-A88D-720A5C232584}"/>
              </a:ext>
            </a:extLst>
          </p:cNvPr>
          <p:cNvSpPr txBox="1"/>
          <p:nvPr/>
        </p:nvSpPr>
        <p:spPr>
          <a:xfrm>
            <a:off x="10154208" y="1666686"/>
            <a:ext cx="1557965" cy="307777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+mj-lt"/>
              </a:rPr>
              <a:t>OPTIMAL DOSE</a:t>
            </a:r>
            <a:endParaRPr lang="nl-BE" sz="1400" dirty="0">
              <a:latin typeface="+mj-lt"/>
            </a:endParaRPr>
          </a:p>
        </p:txBody>
      </p: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C2EA6FA7-782E-44E6-B63E-0DA38CCCABE1}"/>
              </a:ext>
            </a:extLst>
          </p:cNvPr>
          <p:cNvCxnSpPr>
            <a:cxnSpLocks/>
            <a:stCxn id="19" idx="3"/>
            <a:endCxn id="13" idx="1"/>
          </p:cNvCxnSpPr>
          <p:nvPr/>
        </p:nvCxnSpPr>
        <p:spPr bwMode="auto">
          <a:xfrm flipV="1">
            <a:off x="8517171" y="1820575"/>
            <a:ext cx="1637037" cy="1461282"/>
          </a:xfrm>
          <a:prstGeom prst="bentConnector3">
            <a:avLst>
              <a:gd name="adj1" fmla="val 527"/>
            </a:avLst>
          </a:prstGeom>
          <a:ln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435473E-555C-4BFC-8F0E-204EC39EA878}"/>
              </a:ext>
            </a:extLst>
          </p:cNvPr>
          <p:cNvSpPr txBox="1"/>
          <p:nvPr/>
        </p:nvSpPr>
        <p:spPr>
          <a:xfrm>
            <a:off x="7494545" y="1988737"/>
            <a:ext cx="1739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+mj-lt"/>
              </a:rPr>
              <a:t>Target engagement</a:t>
            </a:r>
          </a:p>
          <a:p>
            <a:r>
              <a:rPr lang="en-US" sz="1400" dirty="0">
                <a:latin typeface="+mj-lt"/>
              </a:rPr>
              <a:t>Efficacy 12w</a:t>
            </a:r>
            <a:endParaRPr lang="nl-BE" sz="1400" dirty="0"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21E5FDD-9FA4-4DCD-B3EF-22FE4E974E9F}"/>
              </a:ext>
            </a:extLst>
          </p:cNvPr>
          <p:cNvSpPr txBox="1"/>
          <p:nvPr/>
        </p:nvSpPr>
        <p:spPr>
          <a:xfrm>
            <a:off x="10230781" y="2800535"/>
            <a:ext cx="8998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BE"/>
            </a:defPPr>
            <a:lvl1pPr>
              <a:defRPr sz="1400">
                <a:latin typeface="+mj-lt"/>
              </a:defRPr>
            </a:lvl1pPr>
          </a:lstStyle>
          <a:p>
            <a:r>
              <a:rPr lang="en-US" dirty="0"/>
              <a:t>Efficacy 24 w</a:t>
            </a:r>
            <a:endParaRPr lang="nl-BE" dirty="0"/>
          </a:p>
        </p:txBody>
      </p: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21953F20-C530-4243-BD4B-BA10FD6FD922}"/>
              </a:ext>
            </a:extLst>
          </p:cNvPr>
          <p:cNvCxnSpPr>
            <a:cxnSpLocks/>
            <a:stCxn id="12" idx="3"/>
            <a:endCxn id="13" idx="2"/>
          </p:cNvCxnSpPr>
          <p:nvPr/>
        </p:nvCxnSpPr>
        <p:spPr bwMode="auto">
          <a:xfrm flipV="1">
            <a:off x="9961751" y="1974463"/>
            <a:ext cx="971440" cy="1307394"/>
          </a:xfrm>
          <a:prstGeom prst="bentConnector2">
            <a:avLst/>
          </a:prstGeom>
          <a:ln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86A5A1A8-E5D3-44CC-8121-D67C878B6B8F}"/>
              </a:ext>
            </a:extLst>
          </p:cNvPr>
          <p:cNvSpPr/>
          <p:nvPr/>
        </p:nvSpPr>
        <p:spPr bwMode="auto">
          <a:xfrm>
            <a:off x="6266913" y="2526232"/>
            <a:ext cx="2250258" cy="15112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38576" tIns="19289" rIns="38576" bIns="19289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102692" algn="l" defTabSz="514350">
              <a:defRPr/>
            </a:pPr>
            <a:r>
              <a:rPr lang="en-US" sz="1400" dirty="0">
                <a:solidFill>
                  <a:srgbClr val="FFFFFF">
                    <a:lumMod val="50000"/>
                  </a:srgb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DYN101 – C101</a:t>
            </a:r>
          </a:p>
          <a:p>
            <a:pPr marL="102692" algn="l" defTabSz="514350">
              <a:defRPr/>
            </a:pPr>
            <a:r>
              <a:rPr lang="en-US" sz="1400" dirty="0">
                <a:solidFill>
                  <a:srgbClr val="FFFFFF">
                    <a:lumMod val="50000"/>
                  </a:srgb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Phase 1-2</a:t>
            </a:r>
          </a:p>
          <a:p>
            <a:pPr marL="263426" indent="-160735" algn="l" defTabSz="5143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FFFFFF">
                    <a:lumMod val="50000"/>
                  </a:srgb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Safety/tolerability/PK</a:t>
            </a:r>
          </a:p>
          <a:p>
            <a:pPr marL="263426" indent="-160735" algn="l" defTabSz="5143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FFFFFF">
                    <a:lumMod val="50000"/>
                  </a:srgb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SAD/</a:t>
            </a:r>
            <a:r>
              <a:rPr lang="en-US" sz="1400" b="1" dirty="0">
                <a:solidFill>
                  <a:srgbClr val="FFFFFF">
                    <a:lumMod val="50000"/>
                  </a:srgb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12 </a:t>
            </a:r>
            <a:r>
              <a:rPr lang="en-US" sz="1400" b="1" dirty="0" err="1">
                <a:solidFill>
                  <a:srgbClr val="FFFFFF">
                    <a:lumMod val="50000"/>
                  </a:srgb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wks</a:t>
            </a:r>
            <a:r>
              <a:rPr lang="en-US" sz="1400" b="1" dirty="0">
                <a:solidFill>
                  <a:srgbClr val="FFFFFF">
                    <a:lumMod val="50000"/>
                  </a:srgb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FFFFFF">
                    <a:lumMod val="50000"/>
                  </a:srgb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MAD</a:t>
            </a:r>
          </a:p>
          <a:p>
            <a:pPr marL="263426" indent="-160735" algn="l" defTabSz="514350">
              <a:buFont typeface="Arial" panose="020B0604020202020204" pitchFamily="34" charset="0"/>
              <a:buChar char="•"/>
              <a:defRPr/>
            </a:pPr>
            <a:r>
              <a:rPr lang="en-US" sz="1400" b="1" dirty="0">
                <a:solidFill>
                  <a:srgbClr val="808080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≥ </a:t>
            </a:r>
            <a:r>
              <a:rPr lang="en-US" sz="1400" b="1" dirty="0">
                <a:solidFill>
                  <a:srgbClr val="FFFFFF">
                    <a:lumMod val="50000"/>
                  </a:srgb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16 y</a:t>
            </a:r>
          </a:p>
          <a:p>
            <a:pPr marL="263426" indent="-160735" algn="l" defTabSz="514350">
              <a:buFont typeface="Arial" panose="020B0604020202020204" pitchFamily="34" charset="0"/>
              <a:buChar char="•"/>
              <a:defRPr/>
            </a:pPr>
            <a:r>
              <a:rPr lang="en-US" sz="1400" b="1" dirty="0">
                <a:solidFill>
                  <a:srgbClr val="FFFFFF">
                    <a:lumMod val="50000"/>
                  </a:srgb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 = 18 (MTM1 &amp; DNM2)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A778C1B-FCA9-46FA-8653-042AB1E97B31}"/>
              </a:ext>
            </a:extLst>
          </p:cNvPr>
          <p:cNvSpPr txBox="1"/>
          <p:nvPr/>
        </p:nvSpPr>
        <p:spPr>
          <a:xfrm>
            <a:off x="4822333" y="2740096"/>
            <a:ext cx="1282933" cy="523220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+mj-lt"/>
              </a:rPr>
              <a:t>Natural History Study</a:t>
            </a:r>
            <a:endParaRPr lang="nl-BE" sz="1400" dirty="0"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2BE918D-63B6-4923-B39D-5225A7420EF9}"/>
              </a:ext>
            </a:extLst>
          </p:cNvPr>
          <p:cNvSpPr txBox="1"/>
          <p:nvPr/>
        </p:nvSpPr>
        <p:spPr>
          <a:xfrm>
            <a:off x="4816262" y="3526961"/>
            <a:ext cx="1282933" cy="307777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+mj-lt"/>
              </a:rPr>
              <a:t>Run-in</a:t>
            </a:r>
            <a:endParaRPr lang="nl-BE" sz="1400" dirty="0">
              <a:latin typeface="+mj-lt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4E881AC-76B1-42D8-8CED-8CD1A23F67B5}"/>
              </a:ext>
            </a:extLst>
          </p:cNvPr>
          <p:cNvSpPr/>
          <p:nvPr/>
        </p:nvSpPr>
        <p:spPr>
          <a:xfrm>
            <a:off x="1622042" y="4952953"/>
            <a:ext cx="1610396" cy="432000"/>
          </a:xfrm>
          <a:prstGeom prst="roundRect">
            <a:avLst>
              <a:gd name="adj" fmla="val 50000"/>
            </a:avLst>
          </a:prstGeom>
          <a:ln>
            <a:solidFill>
              <a:srgbClr val="00206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36000" tIns="36000" rIns="36000" bIns="36000" anchor="ctr" anchorCtr="0">
            <a:noAutofit/>
          </a:bodyPr>
          <a:lstStyle/>
          <a:p>
            <a:pPr algn="ctr"/>
            <a:r>
              <a:rPr lang="en-US" sz="1200" dirty="0"/>
              <a:t>1. Muscle strength </a:t>
            </a:r>
          </a:p>
          <a:p>
            <a:pPr algn="ctr"/>
            <a:r>
              <a:rPr lang="en-US" sz="1200" dirty="0"/>
              <a:t>grip</a:t>
            </a:r>
            <a:endParaRPr lang="nl-BE" sz="1200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3C2726E-66AF-421F-847F-CCFE955B48DF}"/>
              </a:ext>
            </a:extLst>
          </p:cNvPr>
          <p:cNvSpPr/>
          <p:nvPr/>
        </p:nvSpPr>
        <p:spPr>
          <a:xfrm>
            <a:off x="3261789" y="4952953"/>
            <a:ext cx="1610396" cy="432000"/>
          </a:xfrm>
          <a:prstGeom prst="roundRect">
            <a:avLst>
              <a:gd name="adj" fmla="val 50000"/>
            </a:avLst>
          </a:prstGeom>
          <a:ln>
            <a:solidFill>
              <a:srgbClr val="00206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36000" tIns="36000" rIns="36000" bIns="36000" anchor="ctr" anchorCtr="0">
            <a:noAutofit/>
          </a:bodyPr>
          <a:lstStyle/>
          <a:p>
            <a:pPr algn="ctr"/>
            <a:r>
              <a:rPr lang="en-US" sz="1200" dirty="0">
                <a:solidFill>
                  <a:schemeClr val="dk1"/>
                </a:solidFill>
              </a:rPr>
              <a:t>2. Muscle function </a:t>
            </a:r>
          </a:p>
          <a:p>
            <a:pPr algn="ctr"/>
            <a:r>
              <a:rPr lang="en-US" sz="1200" dirty="0">
                <a:solidFill>
                  <a:schemeClr val="dk1"/>
                </a:solidFill>
              </a:rPr>
              <a:t>MFM32</a:t>
            </a:r>
            <a:endParaRPr lang="nl-BE" sz="1200" dirty="0">
              <a:solidFill>
                <a:schemeClr val="dk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CD1686B-4CC8-4864-AF03-15AE1351823A}"/>
              </a:ext>
            </a:extLst>
          </p:cNvPr>
          <p:cNvSpPr/>
          <p:nvPr/>
        </p:nvSpPr>
        <p:spPr>
          <a:xfrm>
            <a:off x="4901537" y="4952953"/>
            <a:ext cx="1749582" cy="432000"/>
          </a:xfrm>
          <a:prstGeom prst="roundRect">
            <a:avLst>
              <a:gd name="adj" fmla="val 50000"/>
            </a:avLst>
          </a:prstGeom>
          <a:ln>
            <a:solidFill>
              <a:srgbClr val="00206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36000" tIns="36000" rIns="36000" bIns="36000" anchor="ctr" anchorCtr="0">
            <a:noAutofit/>
          </a:bodyPr>
          <a:lstStyle/>
          <a:p>
            <a:pPr algn="ctr"/>
            <a:r>
              <a:rPr lang="en-US" sz="1200" dirty="0">
                <a:solidFill>
                  <a:schemeClr val="dk1"/>
                </a:solidFill>
              </a:rPr>
              <a:t>3. Eating/swallowing </a:t>
            </a:r>
          </a:p>
          <a:p>
            <a:pPr algn="ctr"/>
            <a:r>
              <a:rPr lang="en-US" sz="1200" dirty="0">
                <a:solidFill>
                  <a:schemeClr val="dk1"/>
                </a:solidFill>
              </a:rPr>
              <a:t>questionnaire</a:t>
            </a:r>
            <a:endParaRPr lang="nl-BE" sz="1200" dirty="0">
              <a:solidFill>
                <a:schemeClr val="dk1"/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0B2BC37-6AEE-4BE1-9421-D7457283DDFB}"/>
              </a:ext>
            </a:extLst>
          </p:cNvPr>
          <p:cNvSpPr/>
          <p:nvPr/>
        </p:nvSpPr>
        <p:spPr>
          <a:xfrm>
            <a:off x="6680471" y="4952953"/>
            <a:ext cx="3502862" cy="432000"/>
          </a:xfrm>
          <a:prstGeom prst="roundRect">
            <a:avLst>
              <a:gd name="adj" fmla="val 43984"/>
            </a:avLst>
          </a:prstGeom>
          <a:ln>
            <a:solidFill>
              <a:srgbClr val="00206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36000" tIns="36000" rIns="36000" bIns="36000" anchor="ctr" anchorCtr="0">
            <a:noAutofit/>
          </a:bodyPr>
          <a:lstStyle/>
          <a:p>
            <a:pPr algn="ctr"/>
            <a:r>
              <a:rPr lang="en-US" sz="1200" dirty="0">
                <a:solidFill>
                  <a:schemeClr val="dk1"/>
                </a:solidFill>
              </a:rPr>
              <a:t>4. Respiratory function </a:t>
            </a:r>
          </a:p>
          <a:p>
            <a:pPr algn="ctr"/>
            <a:r>
              <a:rPr lang="en-US" sz="1200" dirty="0" err="1">
                <a:solidFill>
                  <a:schemeClr val="dk1"/>
                </a:solidFill>
              </a:rPr>
              <a:t>pulm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fct</a:t>
            </a:r>
            <a:r>
              <a:rPr lang="en-US" sz="1200" dirty="0">
                <a:solidFill>
                  <a:schemeClr val="dk1"/>
                </a:solidFill>
              </a:rPr>
              <a:t> test and time on ventilatory support</a:t>
            </a:r>
            <a:endParaRPr lang="nl-BE" sz="1200" dirty="0">
              <a:solidFill>
                <a:schemeClr val="dk1"/>
              </a:solidFill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9DE47574-712C-4DF0-A761-61E3F3A19C0A}"/>
              </a:ext>
            </a:extLst>
          </p:cNvPr>
          <p:cNvSpPr/>
          <p:nvPr/>
        </p:nvSpPr>
        <p:spPr>
          <a:xfrm>
            <a:off x="10212686" y="4952953"/>
            <a:ext cx="1749582" cy="432000"/>
          </a:xfrm>
          <a:prstGeom prst="roundRect">
            <a:avLst>
              <a:gd name="adj" fmla="val 50000"/>
            </a:avLst>
          </a:prstGeom>
          <a:ln>
            <a:solidFill>
              <a:srgbClr val="00206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36000" tIns="36000" rIns="36000" bIns="36000" anchor="ctr" anchorCtr="0">
            <a:noAutofit/>
          </a:bodyPr>
          <a:lstStyle/>
          <a:p>
            <a:pPr algn="ctr"/>
            <a:r>
              <a:rPr lang="en-US" sz="1200" dirty="0">
                <a:solidFill>
                  <a:schemeClr val="dk1"/>
                </a:solidFill>
              </a:rPr>
              <a:t>5. Patient reported </a:t>
            </a:r>
          </a:p>
          <a:p>
            <a:pPr algn="ctr"/>
            <a:r>
              <a:rPr lang="en-US" sz="1200" dirty="0">
                <a:solidFill>
                  <a:schemeClr val="dk1"/>
                </a:solidFill>
              </a:rPr>
              <a:t>QOL/GAS</a:t>
            </a:r>
            <a:endParaRPr lang="nl-BE" sz="1200" dirty="0">
              <a:solidFill>
                <a:schemeClr val="dk1"/>
              </a:solidFill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37A716F-D006-4A6A-91A8-B55890162FDE}"/>
              </a:ext>
            </a:extLst>
          </p:cNvPr>
          <p:cNvSpPr/>
          <p:nvPr/>
        </p:nvSpPr>
        <p:spPr>
          <a:xfrm>
            <a:off x="64693" y="4952953"/>
            <a:ext cx="1517919" cy="432000"/>
          </a:xfrm>
          <a:prstGeom prst="roundRect">
            <a:avLst>
              <a:gd name="adj" fmla="val 50000"/>
            </a:avLst>
          </a:prstGeom>
          <a:solidFill>
            <a:srgbClr val="FFCCFF"/>
          </a:solidFill>
          <a:ln>
            <a:solidFill>
              <a:srgbClr val="00206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36000" tIns="36000" rIns="36000" bIns="36000" anchor="ctr" anchorCtr="0">
            <a:noAutofit/>
          </a:bodyPr>
          <a:lstStyle/>
          <a:p>
            <a:pPr algn="ctr"/>
            <a:r>
              <a:rPr lang="en-US" sz="1400" dirty="0"/>
              <a:t>5 domains</a:t>
            </a:r>
          </a:p>
          <a:p>
            <a:pPr algn="ctr"/>
            <a:r>
              <a:rPr lang="en-US" sz="1400" dirty="0"/>
              <a:t>8 assessments</a:t>
            </a:r>
            <a:endParaRPr lang="nl-BE" sz="14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59B0899-564E-4415-9047-2DB8DA658DB7}"/>
              </a:ext>
            </a:extLst>
          </p:cNvPr>
          <p:cNvSpPr txBox="1"/>
          <p:nvPr/>
        </p:nvSpPr>
        <p:spPr>
          <a:xfrm>
            <a:off x="7200684" y="4237165"/>
            <a:ext cx="23267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+mj-lt"/>
              </a:rPr>
              <a:t>24 weeks treatment</a:t>
            </a:r>
            <a:endParaRPr lang="nl-BE" sz="1400" b="1" dirty="0">
              <a:latin typeface="+mj-lt"/>
            </a:endParaRP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434F38C-A4F0-4768-91BF-E89A77DD6CE3}"/>
              </a:ext>
            </a:extLst>
          </p:cNvPr>
          <p:cNvCxnSpPr/>
          <p:nvPr/>
        </p:nvCxnSpPr>
        <p:spPr>
          <a:xfrm>
            <a:off x="6266913" y="4183053"/>
            <a:ext cx="3694838" cy="0"/>
          </a:xfrm>
          <a:prstGeom prst="straightConnector1">
            <a:avLst/>
          </a:prstGeom>
          <a:ln>
            <a:solidFill>
              <a:srgbClr val="01A4A8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4669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FAE6E-F5B3-42EF-9D00-67C0BB4E2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727" y="348307"/>
            <a:ext cx="10136776" cy="535531"/>
          </a:xfrm>
        </p:spPr>
        <p:txBody>
          <a:bodyPr vert="horz" wrap="square" lIns="91440" tIns="45720" rIns="91440" bIns="45720" rtlCol="0" anchor="t" anchorCtr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‘Unite-CNM’: opening 8 centers in 6 countries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75AB69-33B2-4344-A77D-7D2B34DB73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26" y="1509794"/>
            <a:ext cx="2004665" cy="1176291"/>
          </a:xfrm>
          <a:prstGeom prst="rect">
            <a:avLst/>
          </a:prstGeom>
        </p:spPr>
      </p:pic>
      <p:pic>
        <p:nvPicPr>
          <p:cNvPr id="5" name="Content Placeholder 9">
            <a:extLst>
              <a:ext uri="{FF2B5EF4-FFF2-40B4-BE49-F238E27FC236}">
                <a16:creationId xmlns:a16="http://schemas.microsoft.com/office/drawing/2014/main" id="{88F99CC2-D9A5-4E0E-80E2-2F719AFC78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4667" r="20899" b="3995"/>
          <a:stretch/>
        </p:blipFill>
        <p:spPr>
          <a:xfrm>
            <a:off x="5158016" y="1439764"/>
            <a:ext cx="4191724" cy="492327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97C7FF5-777E-4E23-A374-AF4886B988A9}"/>
              </a:ext>
            </a:extLst>
          </p:cNvPr>
          <p:cNvSpPr txBox="1"/>
          <p:nvPr/>
        </p:nvSpPr>
        <p:spPr>
          <a:xfrm>
            <a:off x="2406019" y="1429046"/>
            <a:ext cx="2508069" cy="49314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Belgium</a:t>
            </a: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Antwerp: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Baets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Denmark</a:t>
            </a: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Copenhagen: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Dr. Vissing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France</a:t>
            </a: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Paris: </a:t>
            </a:r>
            <a:r>
              <a:rPr kumimoji="0" lang="en-BE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</a:t>
            </a:r>
            <a:r>
              <a:rPr kumimoji="0" lang="en-BE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r>
              <a:rPr kumimoji="0" lang="en-BE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</a:t>
            </a:r>
            <a:r>
              <a:rPr kumimoji="0" lang="en-B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Germany</a:t>
            </a: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Essen: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Schara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Munich: </a:t>
            </a:r>
            <a:r>
              <a:rPr kumimoji="0" lang="en-BE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</a:t>
            </a:r>
            <a:r>
              <a:rPr kumimoji="0" lang="en-BE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</a:t>
            </a:r>
            <a:r>
              <a:rPr kumimoji="0" lang="en-BE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en-BE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en-BE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en-BE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</a:t>
            </a:r>
            <a:r>
              <a:rPr kumimoji="0" lang="en-BE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Netherlands</a:t>
            </a: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Nijmegen: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Voermans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UK</a:t>
            </a: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London: Dr.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Quinlivan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Newcastle: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Guglieri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0C1FDF0-0CD5-44EB-80F0-A58B618A96DC}"/>
              </a:ext>
            </a:extLst>
          </p:cNvPr>
          <p:cNvSpPr/>
          <p:nvPr/>
        </p:nvSpPr>
        <p:spPr bwMode="auto">
          <a:xfrm>
            <a:off x="6453051" y="3849188"/>
            <a:ext cx="95795" cy="119685"/>
          </a:xfrm>
          <a:prstGeom prst="ellipse">
            <a:avLst/>
          </a:prstGeom>
          <a:solidFill>
            <a:srgbClr val="33CC3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600" b="1" i="0" u="none" strike="noStrike" kern="1200" cap="none" spc="0" normalizeH="0" baseline="0" noProof="0" dirty="0">
              <a:ln>
                <a:noFill/>
              </a:ln>
              <a:solidFill>
                <a:srgbClr val="808080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5ED6DCA-2501-4F23-B4BD-170C2DFDB84B}"/>
              </a:ext>
            </a:extLst>
          </p:cNvPr>
          <p:cNvSpPr/>
          <p:nvPr/>
        </p:nvSpPr>
        <p:spPr bwMode="auto">
          <a:xfrm>
            <a:off x="6235292" y="3729503"/>
            <a:ext cx="95795" cy="119685"/>
          </a:xfrm>
          <a:prstGeom prst="ellipse">
            <a:avLst/>
          </a:prstGeom>
          <a:solidFill>
            <a:srgbClr val="33CC3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600" b="1" i="0" u="none" strike="noStrike" kern="1200" cap="none" spc="0" normalizeH="0" baseline="0" noProof="0" dirty="0">
              <a:ln>
                <a:noFill/>
              </a:ln>
              <a:solidFill>
                <a:srgbClr val="808080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54BB54C-9FA7-4117-B4C4-0E99D51E66FC}"/>
              </a:ext>
            </a:extLst>
          </p:cNvPr>
          <p:cNvSpPr/>
          <p:nvPr/>
        </p:nvSpPr>
        <p:spPr bwMode="auto">
          <a:xfrm>
            <a:off x="6627133" y="4611304"/>
            <a:ext cx="95795" cy="119685"/>
          </a:xfrm>
          <a:prstGeom prst="ellipse">
            <a:avLst/>
          </a:prstGeom>
          <a:solidFill>
            <a:srgbClr val="33CC3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600" b="1" i="0" u="none" strike="noStrike" kern="1200" cap="none" spc="0" normalizeH="0" baseline="0" noProof="0" dirty="0">
              <a:ln>
                <a:noFill/>
              </a:ln>
              <a:solidFill>
                <a:srgbClr val="808080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F38E86A-31E8-4676-A372-390F4F577353}"/>
              </a:ext>
            </a:extLst>
          </p:cNvPr>
          <p:cNvSpPr/>
          <p:nvPr/>
        </p:nvSpPr>
        <p:spPr bwMode="auto">
          <a:xfrm>
            <a:off x="6844803" y="4221653"/>
            <a:ext cx="95795" cy="119685"/>
          </a:xfrm>
          <a:prstGeom prst="ellipse">
            <a:avLst/>
          </a:prstGeom>
          <a:solidFill>
            <a:srgbClr val="33CC3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600" b="1" i="0" u="none" strike="noStrike" kern="1200" cap="none" spc="0" normalizeH="0" baseline="0" noProof="0" dirty="0">
              <a:ln>
                <a:noFill/>
              </a:ln>
              <a:solidFill>
                <a:srgbClr val="808080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703FF94-21D8-4723-BFCB-22E84196724F}"/>
              </a:ext>
            </a:extLst>
          </p:cNvPr>
          <p:cNvSpPr/>
          <p:nvPr/>
        </p:nvSpPr>
        <p:spPr bwMode="auto">
          <a:xfrm>
            <a:off x="7001513" y="4049717"/>
            <a:ext cx="95795" cy="119685"/>
          </a:xfrm>
          <a:prstGeom prst="ellipse">
            <a:avLst/>
          </a:prstGeom>
          <a:solidFill>
            <a:srgbClr val="33CC3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600" b="1" i="0" u="none" strike="noStrike" kern="1200" cap="none" spc="0" normalizeH="0" baseline="0" noProof="0" dirty="0">
              <a:ln>
                <a:noFill/>
              </a:ln>
              <a:solidFill>
                <a:srgbClr val="808080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56D51F0-42A3-4956-809B-552EA4446582}"/>
              </a:ext>
            </a:extLst>
          </p:cNvPr>
          <p:cNvSpPr/>
          <p:nvPr/>
        </p:nvSpPr>
        <p:spPr bwMode="auto">
          <a:xfrm>
            <a:off x="7380335" y="3498668"/>
            <a:ext cx="95795" cy="119685"/>
          </a:xfrm>
          <a:prstGeom prst="ellipse">
            <a:avLst/>
          </a:prstGeom>
          <a:solidFill>
            <a:srgbClr val="33CC3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600" b="1" i="0" u="none" strike="noStrike" kern="1200" cap="none" spc="0" normalizeH="0" baseline="0" noProof="0" dirty="0">
              <a:ln>
                <a:noFill/>
              </a:ln>
              <a:solidFill>
                <a:srgbClr val="808080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65670D8-5FE7-4DE2-A217-76E956FE0111}"/>
              </a:ext>
            </a:extLst>
          </p:cNvPr>
          <p:cNvSpPr/>
          <p:nvPr/>
        </p:nvSpPr>
        <p:spPr bwMode="auto">
          <a:xfrm>
            <a:off x="7097308" y="4250013"/>
            <a:ext cx="95795" cy="119685"/>
          </a:xfrm>
          <a:prstGeom prst="ellipse">
            <a:avLst/>
          </a:prstGeom>
          <a:solidFill>
            <a:srgbClr val="33CC3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600" b="1" i="0" u="none" strike="noStrike" kern="1200" cap="none" spc="0" normalizeH="0" baseline="0" noProof="0" dirty="0">
              <a:ln>
                <a:noFill/>
              </a:ln>
              <a:solidFill>
                <a:srgbClr val="808080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86ACD35-99B9-4164-960B-AAF0E3D990C8}"/>
              </a:ext>
            </a:extLst>
          </p:cNvPr>
          <p:cNvSpPr/>
          <p:nvPr/>
        </p:nvSpPr>
        <p:spPr bwMode="auto">
          <a:xfrm>
            <a:off x="7332437" y="4491619"/>
            <a:ext cx="95795" cy="119685"/>
          </a:xfrm>
          <a:prstGeom prst="ellipse">
            <a:avLst/>
          </a:prstGeom>
          <a:solidFill>
            <a:srgbClr val="33CC3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600" b="1" i="0" u="none" strike="noStrike" kern="1200" cap="none" spc="0" normalizeH="0" baseline="0" noProof="0" dirty="0">
              <a:ln>
                <a:noFill/>
              </a:ln>
              <a:solidFill>
                <a:srgbClr val="808080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8FF55CE6-A3FA-4843-8618-2AA6E1EEFC0C}"/>
              </a:ext>
            </a:extLst>
          </p:cNvPr>
          <p:cNvSpPr txBox="1">
            <a:spLocks/>
          </p:cNvSpPr>
          <p:nvPr/>
        </p:nvSpPr>
        <p:spPr>
          <a:xfrm>
            <a:off x="1860638" y="1443779"/>
            <a:ext cx="598307" cy="585993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80000"/>
              <a:buFont typeface="System Font Regular"/>
              <a:buChar char="-"/>
              <a:defRPr sz="24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0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nl-BE" sz="2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8D6397EF-4037-4723-A83F-A55BEFF234E7}"/>
              </a:ext>
            </a:extLst>
          </p:cNvPr>
          <p:cNvSpPr txBox="1">
            <a:spLocks/>
          </p:cNvSpPr>
          <p:nvPr/>
        </p:nvSpPr>
        <p:spPr>
          <a:xfrm>
            <a:off x="1862937" y="3784038"/>
            <a:ext cx="598307" cy="585993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80000"/>
              <a:buFont typeface="System Font Regular"/>
              <a:buChar char="-"/>
              <a:defRPr sz="24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0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nl-BE" sz="2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8D169957-9BFE-479D-BAF4-5B88099928BA}"/>
              </a:ext>
            </a:extLst>
          </p:cNvPr>
          <p:cNvSpPr txBox="1">
            <a:spLocks/>
          </p:cNvSpPr>
          <p:nvPr/>
        </p:nvSpPr>
        <p:spPr>
          <a:xfrm>
            <a:off x="1862937" y="2958474"/>
            <a:ext cx="598307" cy="585993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80000"/>
              <a:buFont typeface="System Font Regular"/>
              <a:buChar char="-"/>
              <a:defRPr sz="24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0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nl-BE" sz="2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7975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ABEC9-465C-485F-8777-1482FE4DD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940" y="365125"/>
            <a:ext cx="11613627" cy="905535"/>
          </a:xfrm>
        </p:spPr>
        <p:txBody>
          <a:bodyPr anchor="t">
            <a:normAutofit/>
          </a:bodyPr>
          <a:lstStyle/>
          <a:p>
            <a:r>
              <a:rPr lang="en-US" dirty="0"/>
              <a:t>Challenges of UNITE-CNM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6E3542-EEFE-47EC-ADEB-9A887D8B8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34040" y="6368225"/>
            <a:ext cx="4114800" cy="302261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Confidential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7A9578-4642-436E-8124-4E87D1856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929" y="6332600"/>
            <a:ext cx="365632" cy="365125"/>
          </a:xfrm>
        </p:spPr>
        <p:txBody>
          <a:bodyPr wrap="none" anchor="ctr">
            <a:normAutofit/>
          </a:bodyPr>
          <a:lstStyle/>
          <a:p>
            <a:pPr>
              <a:spcAft>
                <a:spcPts val="600"/>
              </a:spcAft>
            </a:pPr>
            <a:fld id="{D09BC479-B28C-5641-9BDE-5DC3E174D1DE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  <p:graphicFrame>
        <p:nvGraphicFramePr>
          <p:cNvPr id="11" name="Content Placeholder 2">
            <a:extLst>
              <a:ext uri="{FF2B5EF4-FFF2-40B4-BE49-F238E27FC236}">
                <a16:creationId xmlns:a16="http://schemas.microsoft.com/office/drawing/2014/main" id="{E67A1788-A46E-47E1-8EDC-B1C92643EC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242124"/>
              </p:ext>
            </p:extLst>
          </p:nvPr>
        </p:nvGraphicFramePr>
        <p:xfrm>
          <a:off x="312939" y="1413164"/>
          <a:ext cx="11613619" cy="4773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49259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3AE3B-A19A-4695-B1D3-912942FB5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940" y="365125"/>
            <a:ext cx="11613627" cy="905535"/>
          </a:xfrm>
        </p:spPr>
        <p:txBody>
          <a:bodyPr anchor="t">
            <a:normAutofit/>
          </a:bodyPr>
          <a:lstStyle/>
          <a:p>
            <a:r>
              <a:rPr lang="en-US" dirty="0"/>
              <a:t>Questions from the Community		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9841B6-8F08-49B4-93DA-1718011B4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34040" y="6368225"/>
            <a:ext cx="4114800" cy="302261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Confidential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D18CF9-CDB5-497B-8E6C-BB45E96F4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929" y="6332600"/>
            <a:ext cx="365632" cy="365125"/>
          </a:xfrm>
        </p:spPr>
        <p:txBody>
          <a:bodyPr wrap="none" anchor="ctr">
            <a:normAutofit/>
          </a:bodyPr>
          <a:lstStyle/>
          <a:p>
            <a:pPr>
              <a:spcAft>
                <a:spcPts val="600"/>
              </a:spcAft>
            </a:pPr>
            <a:fld id="{D09BC479-B28C-5641-9BDE-5DC3E174D1DE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DE9B67-90A4-41D8-9344-D0E9165851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the status of the pediatric study?</a:t>
            </a:r>
          </a:p>
          <a:p>
            <a:r>
              <a:rPr lang="en-US" dirty="0"/>
              <a:t>Can I travel to different countries to participate? </a:t>
            </a:r>
          </a:p>
          <a:p>
            <a:r>
              <a:rPr lang="en-US" dirty="0"/>
              <a:t>When will I learn more?</a:t>
            </a:r>
          </a:p>
          <a:p>
            <a:r>
              <a:rPr lang="en-US" dirty="0">
                <a:solidFill>
                  <a:srgbClr val="FF0000"/>
                </a:solidFill>
              </a:rPr>
              <a:t>What other questions? </a:t>
            </a:r>
          </a:p>
        </p:txBody>
      </p:sp>
    </p:spTree>
    <p:extLst>
      <p:ext uri="{BB962C8B-B14F-4D97-AF65-F5344CB8AC3E}">
        <p14:creationId xmlns:p14="http://schemas.microsoft.com/office/powerpoint/2010/main" val="1314717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170702-C942-4234-974B-F9891581C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34040" y="6368225"/>
            <a:ext cx="4114800" cy="302261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Confidential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7A6467-7D32-4358-B576-29286244B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929" y="6332600"/>
            <a:ext cx="365632" cy="365125"/>
          </a:xfrm>
        </p:spPr>
        <p:txBody>
          <a:bodyPr wrap="none" anchor="ctr">
            <a:normAutofit/>
          </a:bodyPr>
          <a:lstStyle/>
          <a:p>
            <a:pPr>
              <a:spcAft>
                <a:spcPts val="600"/>
              </a:spcAft>
            </a:pPr>
            <a:fld id="{D09BC479-B28C-5641-9BDE-5DC3E174D1DE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DF921C-EFF6-475E-BFDC-CB39989CA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4040" y="1372270"/>
            <a:ext cx="9000647" cy="2267712"/>
          </a:xfrm>
        </p:spPr>
        <p:txBody>
          <a:bodyPr anchor="b">
            <a:normAutofit/>
          </a:bodyPr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003747706"/>
      </p:ext>
    </p:extLst>
  </p:cSld>
  <p:clrMapOvr>
    <a:masterClrMapping/>
  </p:clrMapOvr>
</p:sld>
</file>

<file path=ppt/theme/theme1.xml><?xml version="1.0" encoding="utf-8"?>
<a:theme xmlns:a="http://schemas.openxmlformats.org/drawingml/2006/main" name="DYNACURE">
  <a:themeElements>
    <a:clrScheme name="Custom 120">
      <a:dk1>
        <a:srgbClr val="000000"/>
      </a:dk1>
      <a:lt1>
        <a:srgbClr val="FFFFFF"/>
      </a:lt1>
      <a:dk2>
        <a:srgbClr val="01A3A7"/>
      </a:dk2>
      <a:lt2>
        <a:srgbClr val="E7E6E6"/>
      </a:lt2>
      <a:accent1>
        <a:srgbClr val="323332"/>
      </a:accent1>
      <a:accent2>
        <a:srgbClr val="01A3A7"/>
      </a:accent2>
      <a:accent3>
        <a:srgbClr val="A5A5A5"/>
      </a:accent3>
      <a:accent4>
        <a:srgbClr val="A3243B"/>
      </a:accent4>
      <a:accent5>
        <a:srgbClr val="3B5070"/>
      </a:accent5>
      <a:accent6>
        <a:srgbClr val="202C3C"/>
      </a:accent6>
      <a:hlink>
        <a:srgbClr val="C94B22"/>
      </a:hlink>
      <a:folHlink>
        <a:srgbClr val="97327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l">
          <a:defRPr dirty="0" smtClean="0">
            <a:solidFill>
              <a:schemeClr val="accent5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ynacure-Master" id="{3787EFCD-35CB-BD4E-9D4A-B4430CB1CA41}" vid="{DF834CAC-AA71-DF4A-82DE-18364146FDB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Dynacure-Master</Template>
  <TotalTime>26383</TotalTime>
  <Words>388</Words>
  <Application>Microsoft Macintosh PowerPoint</Application>
  <PresentationFormat>Widescreen</PresentationFormat>
  <Paragraphs>96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Helvetica Neue</vt:lpstr>
      <vt:lpstr>System Font Regular</vt:lpstr>
      <vt:lpstr>DYNACURE</vt:lpstr>
      <vt:lpstr>Family Meeting November 27, 2021</vt:lpstr>
      <vt:lpstr>Joining you today</vt:lpstr>
      <vt:lpstr>PowerPoint Presentation</vt:lpstr>
      <vt:lpstr>PowerPoint Presentation</vt:lpstr>
      <vt:lpstr>‘UNITE – CNM’: Phase 1 / 2 study of DYN101, first patient dosed Q1 2020 – IV 1/week</vt:lpstr>
      <vt:lpstr>‘Unite-CNM’: opening 8 centers in 6 countries</vt:lpstr>
      <vt:lpstr>Challenges of UNITE-CNM</vt:lpstr>
      <vt:lpstr>Questions from the Community  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amy conrad</dc:creator>
  <cp:lastModifiedBy>Anne Lennox</cp:lastModifiedBy>
  <cp:revision>669</cp:revision>
  <cp:lastPrinted>2021-09-16T14:54:43Z</cp:lastPrinted>
  <dcterms:created xsi:type="dcterms:W3CDTF">2020-09-18T17:28:52Z</dcterms:created>
  <dcterms:modified xsi:type="dcterms:W3CDTF">2021-11-23T11:53:16Z</dcterms:modified>
</cp:coreProperties>
</file>